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417" r:id="rId4"/>
    <p:sldId id="259" r:id="rId5"/>
    <p:sldId id="260" r:id="rId6"/>
    <p:sldId id="265" r:id="rId7"/>
    <p:sldId id="266" r:id="rId8"/>
    <p:sldId id="418" r:id="rId9"/>
    <p:sldId id="419" r:id="rId10"/>
    <p:sldId id="258" r:id="rId11"/>
    <p:sldId id="420" r:id="rId12"/>
    <p:sldId id="270" r:id="rId13"/>
    <p:sldId id="400" r:id="rId14"/>
    <p:sldId id="271" r:id="rId15"/>
    <p:sldId id="421" r:id="rId16"/>
    <p:sldId id="275" r:id="rId17"/>
    <p:sldId id="277" r:id="rId18"/>
    <p:sldId id="389" r:id="rId19"/>
    <p:sldId id="279" r:id="rId20"/>
    <p:sldId id="390" r:id="rId21"/>
    <p:sldId id="391" r:id="rId22"/>
    <p:sldId id="261" r:id="rId23"/>
    <p:sldId id="282" r:id="rId24"/>
    <p:sldId id="283" r:id="rId25"/>
    <p:sldId id="401" r:id="rId26"/>
    <p:sldId id="262" r:id="rId27"/>
    <p:sldId id="285" r:id="rId28"/>
    <p:sldId id="286" r:id="rId29"/>
    <p:sldId id="263" r:id="rId30"/>
    <p:sldId id="398" r:id="rId31"/>
    <p:sldId id="264" r:id="rId32"/>
    <p:sldId id="289" r:id="rId33"/>
    <p:sldId id="393" r:id="rId34"/>
    <p:sldId id="292" r:id="rId35"/>
    <p:sldId id="422" r:id="rId36"/>
    <p:sldId id="299" r:id="rId37"/>
    <p:sldId id="300" r:id="rId38"/>
    <p:sldId id="301" r:id="rId39"/>
    <p:sldId id="309" r:id="rId40"/>
    <p:sldId id="310" r:id="rId41"/>
    <p:sldId id="405" r:id="rId42"/>
    <p:sldId id="311" r:id="rId43"/>
    <p:sldId id="312" r:id="rId44"/>
    <p:sldId id="313" r:id="rId45"/>
    <p:sldId id="315" r:id="rId46"/>
    <p:sldId id="316" r:id="rId47"/>
    <p:sldId id="406" r:id="rId48"/>
    <p:sldId id="317" r:id="rId49"/>
    <p:sldId id="318" r:id="rId50"/>
    <p:sldId id="407" r:id="rId51"/>
    <p:sldId id="319" r:id="rId52"/>
    <p:sldId id="408" r:id="rId53"/>
    <p:sldId id="321" r:id="rId54"/>
    <p:sldId id="424" r:id="rId55"/>
    <p:sldId id="425" r:id="rId56"/>
    <p:sldId id="409" r:id="rId57"/>
    <p:sldId id="324" r:id="rId58"/>
    <p:sldId id="410" r:id="rId59"/>
    <p:sldId id="327" r:id="rId60"/>
    <p:sldId id="329" r:id="rId61"/>
    <p:sldId id="330" r:id="rId62"/>
    <p:sldId id="423" r:id="rId63"/>
    <p:sldId id="267" r:id="rId64"/>
    <p:sldId id="332" r:id="rId65"/>
    <p:sldId id="333" r:id="rId66"/>
    <p:sldId id="268" r:id="rId67"/>
    <p:sldId id="269" r:id="rId68"/>
    <p:sldId id="426" r:id="rId69"/>
    <p:sldId id="433" r:id="rId70"/>
    <p:sldId id="272" r:id="rId71"/>
    <p:sldId id="273" r:id="rId72"/>
    <p:sldId id="274" r:id="rId73"/>
    <p:sldId id="428" r:id="rId74"/>
    <p:sldId id="276" r:id="rId75"/>
    <p:sldId id="429" r:id="rId76"/>
    <p:sldId id="278" r:id="rId77"/>
    <p:sldId id="413" r:id="rId78"/>
    <p:sldId id="430" r:id="rId79"/>
    <p:sldId id="336" r:id="rId80"/>
    <p:sldId id="280" r:id="rId81"/>
    <p:sldId id="281" r:id="rId82"/>
    <p:sldId id="337" r:id="rId83"/>
    <p:sldId id="338" r:id="rId84"/>
    <p:sldId id="341" r:id="rId85"/>
    <p:sldId id="431" r:id="rId86"/>
    <p:sldId id="434" r:id="rId87"/>
    <p:sldId id="346" r:id="rId88"/>
  </p:sldIdLst>
  <p:sldSz cx="7315200" cy="7315200"/>
  <p:notesSz cx="6858000" cy="9144000"/>
  <p:embeddedFontLst>
    <p:embeddedFont>
      <p:font typeface="Avenir" panose="02000503020000020003" pitchFamily="2" charset="0"/>
      <p:regular r:id="rId89"/>
      <p:italic r:id="rId90"/>
    </p:embeddedFont>
    <p:embeddedFont>
      <p:font typeface="Avenir Bold" panose="020B0703020203020204" pitchFamily="34" charset="77"/>
      <p:regular r:id="rId91"/>
      <p:bold r:id="rId92"/>
    </p:embeddedFont>
    <p:embeddedFont>
      <p:font typeface="Avenir Italics" panose="02000503020000020003" pitchFamily="2" charset="0"/>
      <p:regular r:id="rId93"/>
      <p:bold r:id="rId94"/>
      <p:italic r:id="rId95"/>
      <p:boldItalic r:id="rId96"/>
    </p:embeddedFont>
    <p:embeddedFont>
      <p:font typeface="Bangers" pitchFamily="2" charset="77"/>
      <p:regular r:id="rId97"/>
    </p:embeddedFont>
    <p:embeddedFont>
      <p:font typeface="Garet" panose="020F0502020204030204" pitchFamily="34" charset="0"/>
      <p:regular r:id="rId98"/>
      <p:bold r:id="rId99"/>
      <p:italic r:id="rId100"/>
      <p:boldItalic r:id="rId101"/>
    </p:embeddedFont>
    <p:embeddedFont>
      <p:font typeface="Garet Bold" panose="020F0502020204030204" pitchFamily="34" charset="0"/>
      <p:regular r:id="rId102"/>
      <p:bold r:id="rId103"/>
      <p:italic r:id="rId104"/>
      <p:boldItalic r:id="rId105"/>
    </p:embeddedFont>
    <p:embeddedFont>
      <p:font typeface="Inter 1" panose="02000503000000020004" pitchFamily="2" charset="0"/>
      <p:regular r:id="rId106"/>
      <p:bold r:id="rId107"/>
      <p:italic r:id="rId108"/>
      <p:boldItalic r:id="rId109"/>
    </p:embeddedFont>
    <p:embeddedFont>
      <p:font typeface="Inter 1 Bold" panose="020B0802030000000004" pitchFamily="34" charset="0"/>
      <p:regular r:id="rId110"/>
      <p:bold r:id="rId111"/>
    </p:embeddedFont>
    <p:embeddedFont>
      <p:font typeface="Inter 1 Bold Italics" panose="020F0502020204030204" pitchFamily="34" charset="0"/>
      <p:regular r:id="rId112"/>
      <p:bold r:id="rId113"/>
      <p:italic r:id="rId114"/>
      <p:boldItalic r:id="rId115"/>
    </p:embeddedFont>
    <p:embeddedFont>
      <p:font typeface="Inter 1 Heavy" panose="02000503000000020004" pitchFamily="2" charset="0"/>
      <p:regular r:id="rId116"/>
      <p:bold r:id="rId117"/>
    </p:embeddedFont>
    <p:embeddedFont>
      <p:font typeface="Inter 1 Medium" panose="02000503000000020004" pitchFamily="2" charset="0"/>
      <p:regular r:id="rId118"/>
    </p:embeddedFont>
    <p:embeddedFont>
      <p:font typeface="Inter 1 Ultra-Bold" panose="02000503000000020004" pitchFamily="2" charset="0"/>
      <p:regular r:id="rId119"/>
      <p:bold r:id="rId120"/>
    </p:embeddedFont>
    <p:embeddedFont>
      <p:font typeface="Inter 2" panose="02000503000000020004" pitchFamily="2" charset="0"/>
      <p:regular r:id="rId121"/>
      <p:bold r:id="rId122"/>
      <p:italic r:id="rId123"/>
      <p:boldItalic r:id="rId124"/>
    </p:embeddedFont>
    <p:embeddedFont>
      <p:font typeface="Inter 2 Bold" panose="020B0802030000000004" pitchFamily="34" charset="0"/>
      <p:regular r:id="rId125"/>
      <p:bold r:id="rId126"/>
    </p:embeddedFont>
    <p:embeddedFont>
      <p:font typeface="Poppins" pitchFamily="2" charset="77"/>
      <p:regular r:id="rId127"/>
      <p:bold r:id="rId128"/>
      <p:italic r:id="rId129"/>
      <p:boldItalic r:id="rId130"/>
    </p:embeddedFont>
    <p:embeddedFont>
      <p:font typeface="Poppins 2 Bold" pitchFamily="2" charset="77"/>
      <p:regular r:id="rId131"/>
      <p:bold r:id="rId132"/>
      <p:italic r:id="rId133"/>
      <p:boldItalic r:id="rId134"/>
    </p:embeddedFont>
    <p:embeddedFont>
      <p:font typeface="Poppins 2 Bold Italics" pitchFamily="2" charset="77"/>
      <p:regular r:id="rId135"/>
      <p:bold r:id="rId136"/>
      <p:italic r:id="rId137"/>
      <p:boldItalic r:id="rId138"/>
    </p:embeddedFont>
    <p:embeddedFont>
      <p:font typeface="Poppins Bold" pitchFamily="2" charset="77"/>
      <p:bold r:id="rId139"/>
      <p:italic r:id="rId140"/>
      <p:boldItalic r:id="rId141"/>
    </p:embeddedFont>
    <p:embeddedFont>
      <p:font typeface="Poppins Ultra-Bold" pitchFamily="2" charset="77"/>
      <p:bold r:id="rId142"/>
      <p:italic r:id="rId143"/>
      <p:boldItalic r:id="rId144"/>
    </p:embeddedFont>
  </p:embeddedFontLst>
  <p:defaultTextStyle>
    <a:defPPr>
      <a:defRPr lang="en-US"/>
    </a:defPPr>
    <a:lvl1pPr marL="0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1pPr>
    <a:lvl2pPr marL="312060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2pPr>
    <a:lvl3pPr marL="624121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3pPr>
    <a:lvl4pPr marL="936181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4pPr>
    <a:lvl5pPr marL="1248243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5pPr>
    <a:lvl6pPr marL="1560303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6pPr>
    <a:lvl7pPr marL="1872363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7pPr>
    <a:lvl8pPr marL="2184424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8pPr>
    <a:lvl9pPr marL="2496484" algn="l" defTabSz="624121" rtl="0" eaLnBrk="1" latinLnBrk="0" hangingPunct="1">
      <a:defRPr sz="12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6ADA"/>
    <a:srgbClr val="00C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 autoAdjust="0"/>
    <p:restoredTop sz="94648" autoAdjust="0"/>
  </p:normalViewPr>
  <p:slideViewPr>
    <p:cSldViewPr>
      <p:cViewPr>
        <p:scale>
          <a:sx n="99" d="100"/>
          <a:sy n="99" d="100"/>
        </p:scale>
        <p:origin x="1128" y="416"/>
      </p:cViewPr>
      <p:guideLst>
        <p:guide orient="horz" pos="1536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29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font" Target="fonts/font50.fntdata"/><Relationship Id="rId107" Type="http://schemas.openxmlformats.org/officeDocument/2006/relationships/font" Target="fonts/font19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font" Target="fonts/font40.fntdata"/><Relationship Id="rId5" Type="http://schemas.openxmlformats.org/officeDocument/2006/relationships/slide" Target="slides/slide4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25.fntdata"/><Relationship Id="rId118" Type="http://schemas.openxmlformats.org/officeDocument/2006/relationships/font" Target="fonts/font30.fntdata"/><Relationship Id="rId134" Type="http://schemas.openxmlformats.org/officeDocument/2006/relationships/font" Target="fonts/font46.fntdata"/><Relationship Id="rId139" Type="http://schemas.openxmlformats.org/officeDocument/2006/relationships/font" Target="fonts/font51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15.fntdata"/><Relationship Id="rId108" Type="http://schemas.openxmlformats.org/officeDocument/2006/relationships/font" Target="fonts/font20.fntdata"/><Relationship Id="rId124" Type="http://schemas.openxmlformats.org/officeDocument/2006/relationships/font" Target="fonts/font36.fntdata"/><Relationship Id="rId129" Type="http://schemas.openxmlformats.org/officeDocument/2006/relationships/font" Target="fonts/font41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40" Type="http://schemas.openxmlformats.org/officeDocument/2006/relationships/font" Target="fonts/font52.fntdata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26.fntdata"/><Relationship Id="rId119" Type="http://schemas.openxmlformats.org/officeDocument/2006/relationships/font" Target="fonts/font31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42.fntdata"/><Relationship Id="rId135" Type="http://schemas.openxmlformats.org/officeDocument/2006/relationships/font" Target="fonts/font47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9.fntdata"/><Relationship Id="rId104" Type="http://schemas.openxmlformats.org/officeDocument/2006/relationships/font" Target="fonts/font16.fntdata"/><Relationship Id="rId120" Type="http://schemas.openxmlformats.org/officeDocument/2006/relationships/font" Target="fonts/font32.fntdata"/><Relationship Id="rId125" Type="http://schemas.openxmlformats.org/officeDocument/2006/relationships/font" Target="fonts/font37.fntdata"/><Relationship Id="rId141" Type="http://schemas.openxmlformats.org/officeDocument/2006/relationships/font" Target="fonts/font53.fntdata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22.fntdata"/><Relationship Id="rId115" Type="http://schemas.openxmlformats.org/officeDocument/2006/relationships/font" Target="fonts/font27.fntdata"/><Relationship Id="rId131" Type="http://schemas.openxmlformats.org/officeDocument/2006/relationships/font" Target="fonts/font43.fntdata"/><Relationship Id="rId136" Type="http://schemas.openxmlformats.org/officeDocument/2006/relationships/font" Target="fonts/font48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2.fntdata"/><Relationship Id="rId105" Type="http://schemas.openxmlformats.org/officeDocument/2006/relationships/font" Target="fonts/font17.fntdata"/><Relationship Id="rId126" Type="http://schemas.openxmlformats.org/officeDocument/2006/relationships/font" Target="fonts/font38.fntdata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121" Type="http://schemas.openxmlformats.org/officeDocument/2006/relationships/font" Target="fonts/font33.fntdata"/><Relationship Id="rId142" Type="http://schemas.openxmlformats.org/officeDocument/2006/relationships/font" Target="fonts/font5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28.fntdata"/><Relationship Id="rId137" Type="http://schemas.openxmlformats.org/officeDocument/2006/relationships/font" Target="fonts/font4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23.fntdata"/><Relationship Id="rId132" Type="http://schemas.openxmlformats.org/officeDocument/2006/relationships/font" Target="fonts/font44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18.fntdata"/><Relationship Id="rId127" Type="http://schemas.openxmlformats.org/officeDocument/2006/relationships/font" Target="fonts/font3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122" Type="http://schemas.openxmlformats.org/officeDocument/2006/relationships/font" Target="fonts/font34.fntdata"/><Relationship Id="rId143" Type="http://schemas.openxmlformats.org/officeDocument/2006/relationships/font" Target="fonts/font55.fntdata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font" Target="fonts/font1.fntdata"/><Relationship Id="rId112" Type="http://schemas.openxmlformats.org/officeDocument/2006/relationships/font" Target="fonts/font24.fntdata"/><Relationship Id="rId133" Type="http://schemas.openxmlformats.org/officeDocument/2006/relationships/font" Target="fonts/font45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font" Target="fonts/font14.fntdata"/><Relationship Id="rId123" Type="http://schemas.openxmlformats.org/officeDocument/2006/relationships/font" Target="fonts/font35.fntdata"/><Relationship Id="rId144" Type="http://schemas.openxmlformats.org/officeDocument/2006/relationships/font" Target="fonts/font5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514972"/>
            <a:ext cx="3108960" cy="10453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2763521"/>
            <a:ext cx="2560320" cy="12462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3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6" y="3133797"/>
            <a:ext cx="3108960" cy="968587"/>
          </a:xfrm>
        </p:spPr>
        <p:txBody>
          <a:bodyPr anchor="t"/>
          <a:lstStyle>
            <a:lvl1pPr algn="l">
              <a:defRPr sz="1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6" y="2066996"/>
            <a:ext cx="3108960" cy="1066800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182899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65798" indent="0">
              <a:buNone/>
              <a:defRPr sz="640">
                <a:solidFill>
                  <a:schemeClr val="tx1">
                    <a:tint val="75000"/>
                  </a:schemeClr>
                </a:solidFill>
              </a:defRPr>
            </a:lvl3pPr>
            <a:lvl4pPr marL="548697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4pPr>
            <a:lvl5pPr marL="731595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5pPr>
            <a:lvl6pPr marL="914495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6pPr>
            <a:lvl7pPr marL="1097393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7pPr>
            <a:lvl8pPr marL="1280292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8pPr>
            <a:lvl9pPr marL="1463192" indent="0">
              <a:buNone/>
              <a:defRPr sz="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1" y="1137923"/>
            <a:ext cx="1615440" cy="3218463"/>
          </a:xfrm>
        </p:spPr>
        <p:txBody>
          <a:bodyPr/>
          <a:lstStyle>
            <a:lvl1pPr>
              <a:defRPr sz="1120"/>
            </a:lvl1pPr>
            <a:lvl2pPr>
              <a:defRPr sz="960"/>
            </a:lvl2pPr>
            <a:lvl3pPr>
              <a:defRPr sz="800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280" y="1137923"/>
            <a:ext cx="1615440" cy="3218463"/>
          </a:xfrm>
        </p:spPr>
        <p:txBody>
          <a:bodyPr/>
          <a:lstStyle>
            <a:lvl1pPr>
              <a:defRPr sz="1120"/>
            </a:lvl1pPr>
            <a:lvl2pPr>
              <a:defRPr sz="960"/>
            </a:lvl2pPr>
            <a:lvl3pPr>
              <a:defRPr sz="800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091637"/>
            <a:ext cx="1616074" cy="454941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99" indent="0">
              <a:buNone/>
              <a:defRPr sz="800" b="1"/>
            </a:lvl2pPr>
            <a:lvl3pPr marL="365798" indent="0">
              <a:buNone/>
              <a:defRPr sz="720" b="1"/>
            </a:lvl3pPr>
            <a:lvl4pPr marL="548697" indent="0">
              <a:buNone/>
              <a:defRPr sz="640" b="1"/>
            </a:lvl4pPr>
            <a:lvl5pPr marL="731595" indent="0">
              <a:buNone/>
              <a:defRPr sz="640" b="1"/>
            </a:lvl5pPr>
            <a:lvl6pPr marL="914495" indent="0">
              <a:buNone/>
              <a:defRPr sz="640" b="1"/>
            </a:lvl6pPr>
            <a:lvl7pPr marL="1097393" indent="0">
              <a:buNone/>
              <a:defRPr sz="640" b="1"/>
            </a:lvl7pPr>
            <a:lvl8pPr marL="1280292" indent="0">
              <a:buNone/>
              <a:defRPr sz="640" b="1"/>
            </a:lvl8pPr>
            <a:lvl9pPr marL="1463192" indent="0">
              <a:buNone/>
              <a:defRPr sz="6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" y="1546579"/>
            <a:ext cx="1616074" cy="2809805"/>
          </a:xfrm>
        </p:spPr>
        <p:txBody>
          <a:bodyPr/>
          <a:lstStyle>
            <a:lvl1pPr>
              <a:defRPr sz="960"/>
            </a:lvl1pPr>
            <a:lvl2pPr>
              <a:defRPr sz="800"/>
            </a:lvl2pPr>
            <a:lvl3pPr>
              <a:defRPr sz="720"/>
            </a:lvl3pPr>
            <a:lvl4pPr>
              <a:defRPr sz="640"/>
            </a:lvl4pPr>
            <a:lvl5pPr>
              <a:defRPr sz="640"/>
            </a:lvl5pPr>
            <a:lvl6pPr>
              <a:defRPr sz="640"/>
            </a:lvl6pPr>
            <a:lvl7pPr>
              <a:defRPr sz="640"/>
            </a:lvl7pPr>
            <a:lvl8pPr>
              <a:defRPr sz="640"/>
            </a:lvl8pPr>
            <a:lvl9pPr>
              <a:defRPr sz="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" y="1091637"/>
            <a:ext cx="1616711" cy="454941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99" indent="0">
              <a:buNone/>
              <a:defRPr sz="800" b="1"/>
            </a:lvl2pPr>
            <a:lvl3pPr marL="365798" indent="0">
              <a:buNone/>
              <a:defRPr sz="720" b="1"/>
            </a:lvl3pPr>
            <a:lvl4pPr marL="548697" indent="0">
              <a:buNone/>
              <a:defRPr sz="640" b="1"/>
            </a:lvl4pPr>
            <a:lvl5pPr marL="731595" indent="0">
              <a:buNone/>
              <a:defRPr sz="640" b="1"/>
            </a:lvl5pPr>
            <a:lvl6pPr marL="914495" indent="0">
              <a:buNone/>
              <a:defRPr sz="640" b="1"/>
            </a:lvl6pPr>
            <a:lvl7pPr marL="1097393" indent="0">
              <a:buNone/>
              <a:defRPr sz="640" b="1"/>
            </a:lvl7pPr>
            <a:lvl8pPr marL="1280292" indent="0">
              <a:buNone/>
              <a:defRPr sz="640" b="1"/>
            </a:lvl8pPr>
            <a:lvl9pPr marL="1463192" indent="0">
              <a:buNone/>
              <a:defRPr sz="6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" y="1546579"/>
            <a:ext cx="1616711" cy="2809805"/>
          </a:xfrm>
        </p:spPr>
        <p:txBody>
          <a:bodyPr/>
          <a:lstStyle>
            <a:lvl1pPr>
              <a:defRPr sz="960"/>
            </a:lvl1pPr>
            <a:lvl2pPr>
              <a:defRPr sz="800"/>
            </a:lvl2pPr>
            <a:lvl3pPr>
              <a:defRPr sz="720"/>
            </a:lvl3pPr>
            <a:lvl4pPr>
              <a:defRPr sz="640"/>
            </a:lvl4pPr>
            <a:lvl5pPr>
              <a:defRPr sz="640"/>
            </a:lvl5pPr>
            <a:lvl6pPr>
              <a:defRPr sz="640"/>
            </a:lvl6pPr>
            <a:lvl7pPr>
              <a:defRPr sz="640"/>
            </a:lvl7pPr>
            <a:lvl8pPr>
              <a:defRPr sz="640"/>
            </a:lvl8pPr>
            <a:lvl9pPr>
              <a:defRPr sz="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94170"/>
            <a:ext cx="1203325" cy="826347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1" y="194172"/>
            <a:ext cx="2044700" cy="4162213"/>
          </a:xfrm>
        </p:spPr>
        <p:txBody>
          <a:bodyPr/>
          <a:lstStyle>
            <a:lvl1pPr>
              <a:defRPr sz="1280"/>
            </a:lvl1pPr>
            <a:lvl2pPr>
              <a:defRPr sz="1120"/>
            </a:lvl2pPr>
            <a:lvl3pPr>
              <a:defRPr sz="96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" y="1020517"/>
            <a:ext cx="1203325" cy="3335867"/>
          </a:xfrm>
        </p:spPr>
        <p:txBody>
          <a:bodyPr/>
          <a:lstStyle>
            <a:lvl1pPr marL="0" indent="0">
              <a:buNone/>
              <a:defRPr sz="560"/>
            </a:lvl1pPr>
            <a:lvl2pPr marL="182899" indent="0">
              <a:buNone/>
              <a:defRPr sz="480"/>
            </a:lvl2pPr>
            <a:lvl3pPr marL="365798" indent="0">
              <a:buNone/>
              <a:defRPr sz="400"/>
            </a:lvl3pPr>
            <a:lvl4pPr marL="548697" indent="0">
              <a:buNone/>
              <a:defRPr sz="360"/>
            </a:lvl4pPr>
            <a:lvl5pPr marL="731595" indent="0">
              <a:buNone/>
              <a:defRPr sz="360"/>
            </a:lvl5pPr>
            <a:lvl6pPr marL="914495" indent="0">
              <a:buNone/>
              <a:defRPr sz="360"/>
            </a:lvl6pPr>
            <a:lvl7pPr marL="1097393" indent="0">
              <a:buNone/>
              <a:defRPr sz="360"/>
            </a:lvl7pPr>
            <a:lvl8pPr marL="1280292" indent="0">
              <a:buNone/>
              <a:defRPr sz="360"/>
            </a:lvl8pPr>
            <a:lvl9pPr marL="146319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4" y="3413761"/>
            <a:ext cx="2194560" cy="403013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4" y="435751"/>
            <a:ext cx="2194560" cy="2926080"/>
          </a:xfrm>
        </p:spPr>
        <p:txBody>
          <a:bodyPr/>
          <a:lstStyle>
            <a:lvl1pPr marL="0" indent="0">
              <a:buNone/>
              <a:defRPr sz="1280"/>
            </a:lvl1pPr>
            <a:lvl2pPr marL="182899" indent="0">
              <a:buNone/>
              <a:defRPr sz="1120"/>
            </a:lvl2pPr>
            <a:lvl3pPr marL="365798" indent="0">
              <a:buNone/>
              <a:defRPr sz="960"/>
            </a:lvl3pPr>
            <a:lvl4pPr marL="548697" indent="0">
              <a:buNone/>
              <a:defRPr sz="800"/>
            </a:lvl4pPr>
            <a:lvl5pPr marL="731595" indent="0">
              <a:buNone/>
              <a:defRPr sz="800"/>
            </a:lvl5pPr>
            <a:lvl6pPr marL="914495" indent="0">
              <a:buNone/>
              <a:defRPr sz="800"/>
            </a:lvl6pPr>
            <a:lvl7pPr marL="1097393" indent="0">
              <a:buNone/>
              <a:defRPr sz="800"/>
            </a:lvl7pPr>
            <a:lvl8pPr marL="1280292" indent="0">
              <a:buNone/>
              <a:defRPr sz="800"/>
            </a:lvl8pPr>
            <a:lvl9pPr marL="1463192" indent="0">
              <a:buNone/>
              <a:defRPr sz="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4" y="3816774"/>
            <a:ext cx="2194560" cy="572347"/>
          </a:xfrm>
        </p:spPr>
        <p:txBody>
          <a:bodyPr/>
          <a:lstStyle>
            <a:lvl1pPr marL="0" indent="0">
              <a:buNone/>
              <a:defRPr sz="560"/>
            </a:lvl1pPr>
            <a:lvl2pPr marL="182899" indent="0">
              <a:buNone/>
              <a:defRPr sz="480"/>
            </a:lvl2pPr>
            <a:lvl3pPr marL="365798" indent="0">
              <a:buNone/>
              <a:defRPr sz="400"/>
            </a:lvl3pPr>
            <a:lvl4pPr marL="548697" indent="0">
              <a:buNone/>
              <a:defRPr sz="360"/>
            </a:lvl4pPr>
            <a:lvl5pPr marL="731595" indent="0">
              <a:buNone/>
              <a:defRPr sz="360"/>
            </a:lvl5pPr>
            <a:lvl6pPr marL="914495" indent="0">
              <a:buNone/>
              <a:defRPr sz="360"/>
            </a:lvl6pPr>
            <a:lvl7pPr marL="1097393" indent="0">
              <a:buNone/>
              <a:defRPr sz="360"/>
            </a:lvl7pPr>
            <a:lvl8pPr marL="1280292" indent="0">
              <a:buNone/>
              <a:defRPr sz="360"/>
            </a:lvl8pPr>
            <a:lvl9pPr marL="146319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" y="195300"/>
            <a:ext cx="822960" cy="41610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1" y="195300"/>
            <a:ext cx="2407920" cy="41610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195299"/>
            <a:ext cx="3291840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137923"/>
            <a:ext cx="3291840" cy="321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" y="4520072"/>
            <a:ext cx="853440" cy="259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" y="4520072"/>
            <a:ext cx="1158240" cy="259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" y="4520072"/>
            <a:ext cx="853440" cy="259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98" rtl="0" eaLnBrk="1" latinLnBrk="0" hangingPunct="1"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74" indent="-137174" algn="l" defTabSz="365798" rtl="0" eaLnBrk="1" latinLnBrk="0" hangingPunct="1">
        <a:spcBef>
          <a:spcPct val="20000"/>
        </a:spcBef>
        <a:buFont typeface="Arial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297211" indent="-114312" algn="l" defTabSz="365798" rtl="0" eaLnBrk="1" latinLnBrk="0" hangingPunct="1">
        <a:spcBef>
          <a:spcPct val="20000"/>
        </a:spcBef>
        <a:buFont typeface="Arial" pitchFamily="34" charset="0"/>
        <a:buChar char="–"/>
        <a:defRPr sz="1120" kern="1200">
          <a:solidFill>
            <a:schemeClr val="tx1"/>
          </a:solidFill>
          <a:latin typeface="+mn-lt"/>
          <a:ea typeface="+mn-ea"/>
          <a:cs typeface="+mn-cs"/>
        </a:defRPr>
      </a:lvl2pPr>
      <a:lvl3pPr marL="457247" indent="-91449" algn="l" defTabSz="365798" rtl="0" eaLnBrk="1" latinLnBrk="0" hangingPunct="1">
        <a:spcBef>
          <a:spcPct val="20000"/>
        </a:spcBef>
        <a:buFont typeface="Arial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640146" indent="-91449" algn="l" defTabSz="365798" rtl="0" eaLnBrk="1" latinLnBrk="0" hangingPunct="1">
        <a:spcBef>
          <a:spcPct val="20000"/>
        </a:spcBef>
        <a:buFont typeface="Arial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23045" indent="-91449" algn="l" defTabSz="365798" rtl="0" eaLnBrk="1" latinLnBrk="0" hangingPunct="1">
        <a:spcBef>
          <a:spcPct val="20000"/>
        </a:spcBef>
        <a:buFont typeface="Arial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944" indent="-91449" algn="l" defTabSz="365798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843" indent="-91449" algn="l" defTabSz="365798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741" indent="-91449" algn="l" defTabSz="365798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640" indent="-91449" algn="l" defTabSz="365798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99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98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97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95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95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393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292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192" algn="l" defTabSz="365798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5" Type="http://schemas.openxmlformats.org/officeDocument/2006/relationships/image" Target="../media/image6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3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0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svg"/><Relationship Id="rId7" Type="http://schemas.openxmlformats.org/officeDocument/2006/relationships/image" Target="../media/image91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5.svg"/><Relationship Id="rId5" Type="http://schemas.openxmlformats.org/officeDocument/2006/relationships/image" Target="../media/image89.sv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svg"/><Relationship Id="rId18" Type="http://schemas.openxmlformats.org/officeDocument/2006/relationships/image" Target="../media/image116.png"/><Relationship Id="rId3" Type="http://schemas.openxmlformats.org/officeDocument/2006/relationships/image" Target="../media/image101.svg"/><Relationship Id="rId7" Type="http://schemas.openxmlformats.org/officeDocument/2006/relationships/image" Target="../media/image105.svg"/><Relationship Id="rId12" Type="http://schemas.openxmlformats.org/officeDocument/2006/relationships/image" Target="../media/image110.png"/><Relationship Id="rId17" Type="http://schemas.openxmlformats.org/officeDocument/2006/relationships/image" Target="../media/image115.sv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svg"/><Relationship Id="rId5" Type="http://schemas.openxmlformats.org/officeDocument/2006/relationships/image" Target="../media/image103.svg"/><Relationship Id="rId15" Type="http://schemas.openxmlformats.org/officeDocument/2006/relationships/image" Target="../media/image113.svg"/><Relationship Id="rId10" Type="http://schemas.openxmlformats.org/officeDocument/2006/relationships/image" Target="../media/image108.png"/><Relationship Id="rId19" Type="http://schemas.openxmlformats.org/officeDocument/2006/relationships/image" Target="../media/image117.svg"/><Relationship Id="rId4" Type="http://schemas.openxmlformats.org/officeDocument/2006/relationships/image" Target="../media/image102.png"/><Relationship Id="rId9" Type="http://schemas.openxmlformats.org/officeDocument/2006/relationships/image" Target="../media/image107.svg"/><Relationship Id="rId14" Type="http://schemas.openxmlformats.org/officeDocument/2006/relationships/image" Target="../media/image1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svg"/><Relationship Id="rId7" Type="http://schemas.openxmlformats.org/officeDocument/2006/relationships/image" Target="../media/image124.sv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svg"/><Relationship Id="rId4" Type="http://schemas.openxmlformats.org/officeDocument/2006/relationships/image" Target="../media/image1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sv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sv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svg"/><Relationship Id="rId4" Type="http://schemas.openxmlformats.org/officeDocument/2006/relationships/image" Target="../media/image13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sv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svg"/><Relationship Id="rId3" Type="http://schemas.openxmlformats.org/officeDocument/2006/relationships/image" Target="../media/image152.svg"/><Relationship Id="rId7" Type="http://schemas.openxmlformats.org/officeDocument/2006/relationships/image" Target="../media/image156.svg"/><Relationship Id="rId12" Type="http://schemas.openxmlformats.org/officeDocument/2006/relationships/image" Target="../media/image16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image" Target="../media/image160.svg"/><Relationship Id="rId5" Type="http://schemas.openxmlformats.org/officeDocument/2006/relationships/image" Target="../media/image154.sv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hyperlink" Target="https://www.snapsight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napsight.com/live-channel/%2058060d21-%20dc58-4fd5-909e-0fd041876016/9ff284b9%20-7dfe-4c2b-a968-b7db67e9154d/%20presentation?tab=takeaways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9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71.png"/><Relationship Id="rId7" Type="http://schemas.openxmlformats.org/officeDocument/2006/relationships/hyperlink" Target="https://www.42chat.com/" TargetMode="External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hyperlink" Target="https://eventscase.com/%20en/event-management-software/Event-%20Virtual-Assistant/" TargetMode="External"/><Relationship Id="rId10" Type="http://schemas.openxmlformats.org/officeDocument/2006/relationships/image" Target="../media/image176.svg"/><Relationship Id="rId4" Type="http://schemas.openxmlformats.org/officeDocument/2006/relationships/image" Target="../media/image172.png"/><Relationship Id="rId9" Type="http://schemas.openxmlformats.org/officeDocument/2006/relationships/image" Target="../media/image17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svg"/><Relationship Id="rId3" Type="http://schemas.openxmlformats.org/officeDocument/2006/relationships/image" Target="../media/image65.svg"/><Relationship Id="rId7" Type="http://schemas.openxmlformats.org/officeDocument/2006/relationships/image" Target="../media/image179.svg"/><Relationship Id="rId12" Type="http://schemas.openxmlformats.org/officeDocument/2006/relationships/image" Target="../media/image18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png"/><Relationship Id="rId11" Type="http://schemas.openxmlformats.org/officeDocument/2006/relationships/image" Target="../media/image183.svg"/><Relationship Id="rId5" Type="http://schemas.openxmlformats.org/officeDocument/2006/relationships/image" Target="../media/image177.svg"/><Relationship Id="rId10" Type="http://schemas.openxmlformats.org/officeDocument/2006/relationships/image" Target="../media/image182.png"/><Relationship Id="rId4" Type="http://schemas.openxmlformats.org/officeDocument/2006/relationships/image" Target="../media/image68.png"/><Relationship Id="rId9" Type="http://schemas.openxmlformats.org/officeDocument/2006/relationships/image" Target="../media/image181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88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sv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3" Type="http://schemas.openxmlformats.org/officeDocument/2006/relationships/image" Target="../media/image194.svg"/><Relationship Id="rId7" Type="http://schemas.openxmlformats.org/officeDocument/2006/relationships/image" Target="../media/image198.sv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6.svg"/><Relationship Id="rId4" Type="http://schemas.openxmlformats.org/officeDocument/2006/relationships/image" Target="../media/image195.png"/><Relationship Id="rId9" Type="http://schemas.openxmlformats.org/officeDocument/2006/relationships/image" Target="../media/image200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13" Type="http://schemas.openxmlformats.org/officeDocument/2006/relationships/image" Target="../media/image214.sv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11" Type="http://schemas.openxmlformats.org/officeDocument/2006/relationships/image" Target="../media/image212.sv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svg"/><Relationship Id="rId9" Type="http://schemas.openxmlformats.org/officeDocument/2006/relationships/image" Target="../media/image210.sv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17.svg"/><Relationship Id="rId7" Type="http://schemas.openxmlformats.org/officeDocument/2006/relationships/image" Target="../media/image221.sv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9.svg"/><Relationship Id="rId4" Type="http://schemas.openxmlformats.org/officeDocument/2006/relationships/image" Target="../media/image218.png"/><Relationship Id="rId9" Type="http://schemas.openxmlformats.org/officeDocument/2006/relationships/image" Target="../media/image223.sv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9648" y="1600200"/>
            <a:ext cx="3795903" cy="4114800"/>
          </a:xfrm>
          <a:custGeom>
            <a:avLst/>
            <a:gdLst/>
            <a:ahLst/>
            <a:cxnLst/>
            <a:rect l="l" t="t" r="r" b="b"/>
            <a:pathLst>
              <a:path w="9489757" h="10287000">
                <a:moveTo>
                  <a:pt x="0" y="0"/>
                </a:moveTo>
                <a:lnTo>
                  <a:pt x="9489757" y="0"/>
                </a:lnTo>
                <a:lnTo>
                  <a:pt x="94897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69"/>
          </a:p>
        </p:txBody>
      </p:sp>
      <p:grpSp>
        <p:nvGrpSpPr>
          <p:cNvPr id="3" name="Group 3"/>
          <p:cNvGrpSpPr/>
          <p:nvPr/>
        </p:nvGrpSpPr>
        <p:grpSpPr>
          <a:xfrm>
            <a:off x="411479" y="304799"/>
            <a:ext cx="6492240" cy="6705602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69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69"/>
            </a:p>
          </p:txBody>
        </p:sp>
      </p:grpSp>
      <p:sp>
        <p:nvSpPr>
          <p:cNvPr id="6" name="Freeform 6"/>
          <p:cNvSpPr/>
          <p:nvPr/>
        </p:nvSpPr>
        <p:spPr>
          <a:xfrm>
            <a:off x="635832" y="609600"/>
            <a:ext cx="1256061" cy="389379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69"/>
          </a:p>
        </p:txBody>
      </p:sp>
      <p:grpSp>
        <p:nvGrpSpPr>
          <p:cNvPr id="7" name="Group 7"/>
          <p:cNvGrpSpPr/>
          <p:nvPr/>
        </p:nvGrpSpPr>
        <p:grpSpPr>
          <a:xfrm>
            <a:off x="411479" y="5217611"/>
            <a:ext cx="6492240" cy="85909"/>
            <a:chOff x="0" y="0"/>
            <a:chExt cx="4274726" cy="5656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69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69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04395" y="1485005"/>
            <a:ext cx="490640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THE 2025 </a:t>
            </a:r>
            <a:r>
              <a:rPr lang="en-US" sz="600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TECH WAVE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2436386" y="3637153"/>
            <a:ext cx="2442427" cy="2442427"/>
            <a:chOff x="0" y="0"/>
            <a:chExt cx="13716000" cy="13716000"/>
          </a:xfrm>
        </p:grpSpPr>
        <p:sp>
          <p:nvSpPr>
            <p:cNvPr id="12" name="Freeform 12"/>
            <p:cNvSpPr/>
            <p:nvPr/>
          </p:nvSpPr>
          <p:spPr>
            <a:xfrm>
              <a:off x="-338714" y="-10990"/>
              <a:ext cx="14393428" cy="13737980"/>
            </a:xfrm>
            <a:custGeom>
              <a:avLst/>
              <a:gdLst/>
              <a:ahLst/>
              <a:cxnLst/>
              <a:rect l="l" t="t" r="r" b="b"/>
              <a:pathLst>
                <a:path w="14393428" h="13737980">
                  <a:moveTo>
                    <a:pt x="7196714" y="10990"/>
                  </a:moveTo>
                  <a:cubicBezTo>
                    <a:pt x="4739280" y="0"/>
                    <a:pt x="2463801" y="1304719"/>
                    <a:pt x="1231901" y="3431106"/>
                  </a:cubicBezTo>
                  <a:cubicBezTo>
                    <a:pt x="0" y="5557493"/>
                    <a:pt x="0" y="8180487"/>
                    <a:pt x="1231901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8" y="13737980"/>
                    <a:pt x="11929627" y="12433261"/>
                    <a:pt x="13161527" y="10306874"/>
                  </a:cubicBezTo>
                  <a:cubicBezTo>
                    <a:pt x="14393428" y="8180487"/>
                    <a:pt x="14393428" y="5557493"/>
                    <a:pt x="13161527" y="3431106"/>
                  </a:cubicBezTo>
                  <a:cubicBezTo>
                    <a:pt x="11929627" y="1304719"/>
                    <a:pt x="9654148" y="0"/>
                    <a:pt x="7196714" y="10990"/>
                  </a:cubicBezTo>
                  <a:close/>
                </a:path>
              </a:pathLst>
            </a:custGeom>
            <a:blipFill>
              <a:blip r:embed="rId6"/>
              <a:stretch>
                <a:fillRect l="-12236" r="-12236"/>
              </a:stretch>
            </a:blipFill>
          </p:spPr>
          <p:txBody>
            <a:bodyPr/>
            <a:lstStyle/>
            <a:p>
              <a:endParaRPr lang="en-US" sz="369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648" y="6322063"/>
            <a:ext cx="3795903" cy="32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6"/>
              </a:lnSpc>
            </a:pPr>
            <a:r>
              <a:rPr lang="en-US" sz="4400" b="1" spc="-73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Julius Solaris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084149" y="5397609"/>
            <a:ext cx="5299302" cy="276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6"/>
              </a:lnSpc>
            </a:pPr>
            <a:r>
              <a:rPr lang="en-US" sz="2800" b="1" spc="-74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Get the slides + 8  Frameworks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15D9FE-547F-516F-E123-BA7745766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129" y="1394027"/>
            <a:ext cx="3312942" cy="33129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689744" y="2533150"/>
            <a:ext cx="593571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0"/>
              </a:lnSpc>
            </a:pPr>
            <a:r>
              <a:rPr lang="en-US" sz="376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IT’S BEEN A CRAZY YEAR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8615" y="3278394"/>
            <a:ext cx="5606026" cy="861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6"/>
              </a:lnSpc>
            </a:pPr>
            <a:r>
              <a:rPr lang="en-US" sz="1668" b="1" spc="-86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9 Million read my content this year</a:t>
            </a:r>
          </a:p>
          <a:p>
            <a:pPr>
              <a:lnSpc>
                <a:spcPts val="2336"/>
              </a:lnSpc>
            </a:pPr>
            <a:r>
              <a:rPr lang="en-US" sz="1668" b="1" spc="-86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CEOs, Fortune 500, Tech, and large events in the industry</a:t>
            </a:r>
          </a:p>
          <a:p>
            <a:pPr>
              <a:lnSpc>
                <a:spcPts val="2336"/>
              </a:lnSpc>
            </a:pPr>
            <a:r>
              <a:rPr lang="en-US" sz="1668" b="1" spc="-86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20K Newsletter Subscribers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40799" y="1861983"/>
            <a:ext cx="123360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2"/>
              </a:lnSpc>
            </a:pPr>
            <a:r>
              <a:rPr lang="en-US" sz="2275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CLIENTS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93172" y="2684523"/>
            <a:ext cx="4328860" cy="2291990"/>
            <a:chOff x="0" y="0"/>
            <a:chExt cx="14429532" cy="7639966"/>
          </a:xfrm>
        </p:grpSpPr>
        <p:sp>
          <p:nvSpPr>
            <p:cNvPr id="4" name="Freeform 4"/>
            <p:cNvSpPr/>
            <p:nvPr/>
          </p:nvSpPr>
          <p:spPr>
            <a:xfrm>
              <a:off x="6808153" y="6199740"/>
              <a:ext cx="1469946" cy="1440227"/>
            </a:xfrm>
            <a:custGeom>
              <a:avLst/>
              <a:gdLst/>
              <a:ahLst/>
              <a:cxnLst/>
              <a:rect l="l" t="t" r="r" b="b"/>
              <a:pathLst>
                <a:path w="1469946" h="1440227">
                  <a:moveTo>
                    <a:pt x="0" y="0"/>
                  </a:moveTo>
                  <a:lnTo>
                    <a:pt x="1469946" y="0"/>
                  </a:lnTo>
                  <a:lnTo>
                    <a:pt x="1469946" y="1440226"/>
                  </a:lnTo>
                  <a:lnTo>
                    <a:pt x="0" y="1440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6449698"/>
              <a:ext cx="3745652" cy="940309"/>
            </a:xfrm>
            <a:custGeom>
              <a:avLst/>
              <a:gdLst/>
              <a:ahLst/>
              <a:cxnLst/>
              <a:rect l="l" t="t" r="r" b="b"/>
              <a:pathLst>
                <a:path w="3745652" h="940309">
                  <a:moveTo>
                    <a:pt x="0" y="0"/>
                  </a:moveTo>
                  <a:lnTo>
                    <a:pt x="3745652" y="0"/>
                  </a:lnTo>
                  <a:lnTo>
                    <a:pt x="3745652" y="940310"/>
                  </a:lnTo>
                  <a:lnTo>
                    <a:pt x="0" y="940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Freeform 6"/>
            <p:cNvSpPr/>
            <p:nvPr/>
          </p:nvSpPr>
          <p:spPr>
            <a:xfrm>
              <a:off x="11306979" y="3337876"/>
              <a:ext cx="3122553" cy="1295860"/>
            </a:xfrm>
            <a:custGeom>
              <a:avLst/>
              <a:gdLst/>
              <a:ahLst/>
              <a:cxnLst/>
              <a:rect l="l" t="t" r="r" b="b"/>
              <a:pathLst>
                <a:path w="3122553" h="1295860">
                  <a:moveTo>
                    <a:pt x="0" y="0"/>
                  </a:moveTo>
                  <a:lnTo>
                    <a:pt x="3122553" y="0"/>
                  </a:lnTo>
                  <a:lnTo>
                    <a:pt x="3122553" y="1295860"/>
                  </a:lnTo>
                  <a:lnTo>
                    <a:pt x="0" y="1295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" name="Freeform 7"/>
            <p:cNvSpPr/>
            <p:nvPr/>
          </p:nvSpPr>
          <p:spPr>
            <a:xfrm>
              <a:off x="6179694" y="343242"/>
              <a:ext cx="3686713" cy="889402"/>
            </a:xfrm>
            <a:custGeom>
              <a:avLst/>
              <a:gdLst/>
              <a:ahLst/>
              <a:cxnLst/>
              <a:rect l="l" t="t" r="r" b="b"/>
              <a:pathLst>
                <a:path w="3686713" h="889402">
                  <a:moveTo>
                    <a:pt x="0" y="0"/>
                  </a:moveTo>
                  <a:lnTo>
                    <a:pt x="3686713" y="0"/>
                  </a:lnTo>
                  <a:lnTo>
                    <a:pt x="3686713" y="889402"/>
                  </a:lnTo>
                  <a:lnTo>
                    <a:pt x="0" y="889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343242"/>
              <a:ext cx="3745652" cy="906243"/>
            </a:xfrm>
            <a:custGeom>
              <a:avLst/>
              <a:gdLst/>
              <a:ahLst/>
              <a:cxnLst/>
              <a:rect l="l" t="t" r="r" b="b"/>
              <a:pathLst>
                <a:path w="3745652" h="906243">
                  <a:moveTo>
                    <a:pt x="0" y="0"/>
                  </a:moveTo>
                  <a:lnTo>
                    <a:pt x="3745652" y="0"/>
                  </a:lnTo>
                  <a:lnTo>
                    <a:pt x="3745652" y="906244"/>
                  </a:lnTo>
                  <a:lnTo>
                    <a:pt x="0" y="906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52692" b="-160624"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" name="Freeform 9"/>
            <p:cNvSpPr/>
            <p:nvPr/>
          </p:nvSpPr>
          <p:spPr>
            <a:xfrm>
              <a:off x="563276" y="3382975"/>
              <a:ext cx="2619101" cy="1082562"/>
            </a:xfrm>
            <a:custGeom>
              <a:avLst/>
              <a:gdLst/>
              <a:ahLst/>
              <a:cxnLst/>
              <a:rect l="l" t="t" r="r" b="b"/>
              <a:pathLst>
                <a:path w="2619101" h="1082562">
                  <a:moveTo>
                    <a:pt x="0" y="0"/>
                  </a:moveTo>
                  <a:lnTo>
                    <a:pt x="2619101" y="0"/>
                  </a:lnTo>
                  <a:lnTo>
                    <a:pt x="2619101" y="1082562"/>
                  </a:lnTo>
                  <a:lnTo>
                    <a:pt x="0" y="1082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589059" y="6378884"/>
              <a:ext cx="2558393" cy="1081937"/>
            </a:xfrm>
            <a:custGeom>
              <a:avLst/>
              <a:gdLst/>
              <a:ahLst/>
              <a:cxnLst/>
              <a:rect l="l" t="t" r="r" b="b"/>
              <a:pathLst>
                <a:path w="2558393" h="1081937">
                  <a:moveTo>
                    <a:pt x="0" y="0"/>
                  </a:moveTo>
                  <a:lnTo>
                    <a:pt x="2558393" y="0"/>
                  </a:lnTo>
                  <a:lnTo>
                    <a:pt x="2558393" y="1081938"/>
                  </a:lnTo>
                  <a:lnTo>
                    <a:pt x="0" y="1081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616846" y="0"/>
              <a:ext cx="2591314" cy="1592728"/>
            </a:xfrm>
            <a:custGeom>
              <a:avLst/>
              <a:gdLst/>
              <a:ahLst/>
              <a:cxnLst/>
              <a:rect l="l" t="t" r="r" b="b"/>
              <a:pathLst>
                <a:path w="2591314" h="1592728">
                  <a:moveTo>
                    <a:pt x="0" y="0"/>
                  </a:moveTo>
                  <a:lnTo>
                    <a:pt x="2591314" y="0"/>
                  </a:lnTo>
                  <a:lnTo>
                    <a:pt x="2591314" y="1592728"/>
                  </a:lnTo>
                  <a:lnTo>
                    <a:pt x="0" y="1592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074"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809759" y="3015407"/>
              <a:ext cx="2869837" cy="1618329"/>
            </a:xfrm>
            <a:custGeom>
              <a:avLst/>
              <a:gdLst/>
              <a:ahLst/>
              <a:cxnLst/>
              <a:rect l="l" t="t" r="r" b="b"/>
              <a:pathLst>
                <a:path w="2869837" h="1618329">
                  <a:moveTo>
                    <a:pt x="0" y="0"/>
                  </a:moveTo>
                  <a:lnTo>
                    <a:pt x="2869837" y="0"/>
                  </a:lnTo>
                  <a:lnTo>
                    <a:pt x="2869837" y="1618329"/>
                  </a:lnTo>
                  <a:lnTo>
                    <a:pt x="0" y="1618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B00779E-DEB3-71C6-627F-DC8F171A11AB}"/>
              </a:ext>
            </a:extLst>
          </p:cNvPr>
          <p:cNvSpPr/>
          <p:nvPr/>
        </p:nvSpPr>
        <p:spPr>
          <a:xfrm>
            <a:off x="2905510" y="1798321"/>
            <a:ext cx="1503205" cy="415834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/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14F31BBC-AAED-F536-392E-1C70FE9C5101}"/>
              </a:ext>
            </a:extLst>
          </p:cNvPr>
          <p:cNvSpPr txBox="1"/>
          <p:nvPr/>
        </p:nvSpPr>
        <p:spPr>
          <a:xfrm>
            <a:off x="2976867" y="1843206"/>
            <a:ext cx="1360491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2"/>
              </a:lnSpc>
            </a:pPr>
            <a:r>
              <a:rPr lang="en-US" sz="2275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CLIENTS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223885" y="2438400"/>
            <a:ext cx="6867430" cy="3862930"/>
          </a:xfrm>
          <a:custGeom>
            <a:avLst/>
            <a:gdLst/>
            <a:ahLst/>
            <a:cxnLst/>
            <a:rect l="l" t="t" r="r" b="b"/>
            <a:pathLst>
              <a:path w="10139645" h="5703551">
                <a:moveTo>
                  <a:pt x="0" y="0"/>
                </a:moveTo>
                <a:lnTo>
                  <a:pt x="10139645" y="0"/>
                </a:lnTo>
                <a:lnTo>
                  <a:pt x="10139645" y="5703550"/>
                </a:lnTo>
                <a:lnTo>
                  <a:pt x="0" y="570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997043" y="1419110"/>
            <a:ext cx="5321114" cy="712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8"/>
              </a:lnSpc>
            </a:pPr>
            <a:r>
              <a:rPr lang="en-US" sz="80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HOW?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7E05FC1C-55A8-3B19-B42C-DB9D9A640D88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FEA2175A-C2A3-ECBC-16DC-B305CA4C278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AB9F43DD-0BEC-DB67-5024-E13567AA5F7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21012F82-BAE7-FCF2-9BCC-D3A6EB0D625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AACB5A9-DCEC-C7FA-B50E-24E48451DFF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A8A84D78-CE5D-24A7-C28F-1DBD3716399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5" name="Freeform 5"/>
          <p:cNvSpPr/>
          <p:nvPr/>
        </p:nvSpPr>
        <p:spPr>
          <a:xfrm>
            <a:off x="282056" y="1931437"/>
            <a:ext cx="258852" cy="80244"/>
          </a:xfrm>
          <a:custGeom>
            <a:avLst/>
            <a:gdLst/>
            <a:ahLst/>
            <a:cxnLst/>
            <a:rect l="l" t="t" r="r" b="b"/>
            <a:pathLst>
              <a:path w="647129" h="200610">
                <a:moveTo>
                  <a:pt x="0" y="0"/>
                </a:moveTo>
                <a:lnTo>
                  <a:pt x="647128" y="0"/>
                </a:lnTo>
                <a:lnTo>
                  <a:pt x="647128" y="200610"/>
                </a:lnTo>
                <a:lnTo>
                  <a:pt x="0" y="200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6" name="Group 6"/>
          <p:cNvGrpSpPr/>
          <p:nvPr/>
        </p:nvGrpSpPr>
        <p:grpSpPr>
          <a:xfrm>
            <a:off x="158389" y="6934200"/>
            <a:ext cx="6998426" cy="77786"/>
            <a:chOff x="0" y="0"/>
            <a:chExt cx="4608017" cy="512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08017" cy="51218"/>
            </a:xfrm>
            <a:custGeom>
              <a:avLst/>
              <a:gdLst/>
              <a:ahLst/>
              <a:cxnLst/>
              <a:rect l="l" t="t" r="r" b="b"/>
              <a:pathLst>
                <a:path w="4608017" h="51218">
                  <a:moveTo>
                    <a:pt x="0" y="0"/>
                  </a:moveTo>
                  <a:lnTo>
                    <a:pt x="4608017" y="0"/>
                  </a:lnTo>
                  <a:lnTo>
                    <a:pt x="4608017" y="51218"/>
                  </a:lnTo>
                  <a:lnTo>
                    <a:pt x="0" y="51218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08017" cy="8931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825266" y="2874793"/>
            <a:ext cx="2697342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226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The majority of planners are either </a:t>
            </a:r>
            <a:r>
              <a:rPr lang="en-US" sz="2263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very</a:t>
            </a:r>
            <a:r>
              <a:rPr lang="en-US" sz="226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or </a:t>
            </a:r>
            <a:r>
              <a:rPr lang="en-US" sz="2263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extremely optimistic</a:t>
            </a:r>
            <a:r>
              <a:rPr lang="en-US" sz="226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about 2024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3549" y="2973196"/>
            <a:ext cx="2377512" cy="1054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6"/>
              </a:lnSpc>
            </a:pPr>
            <a:r>
              <a:rPr lang="en-US" sz="9786" b="1" spc="-812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75%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551" y="4050067"/>
            <a:ext cx="2377510" cy="30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4"/>
              </a:lnSpc>
            </a:pPr>
            <a:r>
              <a:rPr lang="en-US" sz="2783" b="1" spc="-3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ON AVERAGE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39794" y="2818768"/>
            <a:ext cx="502538" cy="721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7"/>
              </a:lnSpc>
            </a:pPr>
            <a:r>
              <a:rPr lang="en-US" sz="6712" b="1" spc="-558" dirty="0">
                <a:solidFill>
                  <a:srgbClr val="5E17EB"/>
                </a:solidFill>
                <a:latin typeface="Inter 1 Bold"/>
                <a:ea typeface="Inter 1 Bold"/>
                <a:cs typeface="Inter 1 Bold"/>
                <a:sym typeface="Inter 1 Bold"/>
              </a:rPr>
              <a:t>+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21732" y="6324600"/>
            <a:ext cx="1600876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095"/>
              </a:lnSpc>
            </a:pPr>
            <a:r>
              <a:rPr lang="en-US" sz="935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Source: Multiple Sources</a:t>
            </a:r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1E5B1C89-9CB7-4C8E-23FD-F0C8D33A3F89}"/>
              </a:ext>
            </a:extLst>
          </p:cNvPr>
          <p:cNvGrpSpPr/>
          <p:nvPr/>
        </p:nvGrpSpPr>
        <p:grpSpPr>
          <a:xfrm>
            <a:off x="158389" y="287215"/>
            <a:ext cx="6998426" cy="77786"/>
            <a:chOff x="0" y="0"/>
            <a:chExt cx="4608017" cy="51218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EDBC40A-BAF8-A90F-E9D1-D3AC1BAF0D8F}"/>
                </a:ext>
              </a:extLst>
            </p:cNvPr>
            <p:cNvSpPr/>
            <p:nvPr/>
          </p:nvSpPr>
          <p:spPr>
            <a:xfrm>
              <a:off x="0" y="0"/>
              <a:ext cx="4608017" cy="51218"/>
            </a:xfrm>
            <a:custGeom>
              <a:avLst/>
              <a:gdLst/>
              <a:ahLst/>
              <a:cxnLst/>
              <a:rect l="l" t="t" r="r" b="b"/>
              <a:pathLst>
                <a:path w="4608017" h="51218">
                  <a:moveTo>
                    <a:pt x="0" y="0"/>
                  </a:moveTo>
                  <a:lnTo>
                    <a:pt x="4608017" y="0"/>
                  </a:lnTo>
                  <a:lnTo>
                    <a:pt x="4608017" y="51218"/>
                  </a:lnTo>
                  <a:lnTo>
                    <a:pt x="0" y="51218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9BB70EEF-44BF-EEF0-D0EB-02308977481A}"/>
                </a:ext>
              </a:extLst>
            </p:cNvPr>
            <p:cNvSpPr txBox="1"/>
            <p:nvPr/>
          </p:nvSpPr>
          <p:spPr>
            <a:xfrm>
              <a:off x="0" y="-38100"/>
              <a:ext cx="4608017" cy="8931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6696" y="1939250"/>
            <a:ext cx="4421812" cy="2242046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10505" y="0"/>
                  </a:moveTo>
                  <a:lnTo>
                    <a:pt x="4264221" y="0"/>
                  </a:lnTo>
                  <a:cubicBezTo>
                    <a:pt x="4270023" y="0"/>
                    <a:pt x="4274726" y="4703"/>
                    <a:pt x="4274726" y="10505"/>
                  </a:cubicBezTo>
                  <a:lnTo>
                    <a:pt x="4274726" y="2156962"/>
                  </a:lnTo>
                  <a:cubicBezTo>
                    <a:pt x="4274726" y="2159748"/>
                    <a:pt x="4273619" y="2162420"/>
                    <a:pt x="4271649" y="2164390"/>
                  </a:cubicBezTo>
                  <a:cubicBezTo>
                    <a:pt x="4269679" y="2166360"/>
                    <a:pt x="4267007" y="2167467"/>
                    <a:pt x="4264221" y="2167467"/>
                  </a:cubicBezTo>
                  <a:lnTo>
                    <a:pt x="10505" y="2167467"/>
                  </a:lnTo>
                  <a:cubicBezTo>
                    <a:pt x="7719" y="2167467"/>
                    <a:pt x="5047" y="2166360"/>
                    <a:pt x="3077" y="2164390"/>
                  </a:cubicBezTo>
                  <a:cubicBezTo>
                    <a:pt x="1107" y="2162420"/>
                    <a:pt x="0" y="2159748"/>
                    <a:pt x="0" y="2156962"/>
                  </a:cubicBezTo>
                  <a:lnTo>
                    <a:pt x="0" y="10505"/>
                  </a:lnTo>
                  <a:cubicBezTo>
                    <a:pt x="0" y="7719"/>
                    <a:pt x="1107" y="5047"/>
                    <a:pt x="3077" y="3077"/>
                  </a:cubicBezTo>
                  <a:cubicBezTo>
                    <a:pt x="5047" y="1107"/>
                    <a:pt x="7719" y="0"/>
                    <a:pt x="1050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6696" y="4122785"/>
            <a:ext cx="4421812" cy="58512"/>
            <a:chOff x="0" y="0"/>
            <a:chExt cx="4274726" cy="565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8" name="Freeform 8"/>
          <p:cNvSpPr/>
          <p:nvPr/>
        </p:nvSpPr>
        <p:spPr>
          <a:xfrm>
            <a:off x="929088" y="1939252"/>
            <a:ext cx="5457026" cy="2694732"/>
          </a:xfrm>
          <a:custGeom>
            <a:avLst/>
            <a:gdLst/>
            <a:ahLst/>
            <a:cxnLst/>
            <a:rect l="l" t="t" r="r" b="b"/>
            <a:pathLst>
              <a:path w="13642565" h="6736830">
                <a:moveTo>
                  <a:pt x="0" y="0"/>
                </a:moveTo>
                <a:lnTo>
                  <a:pt x="13642566" y="0"/>
                </a:lnTo>
                <a:lnTo>
                  <a:pt x="13642566" y="6736829"/>
                </a:lnTo>
                <a:lnTo>
                  <a:pt x="0" y="6736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80" b="-3820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0765B14-548D-AF4A-60B5-F8611ED243BD}"/>
              </a:ext>
            </a:extLst>
          </p:cNvPr>
          <p:cNvSpPr/>
          <p:nvPr/>
        </p:nvSpPr>
        <p:spPr>
          <a:xfrm>
            <a:off x="906505" y="4785360"/>
            <a:ext cx="5502194" cy="728920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7A1A5AD-1603-EED5-8B14-0EDD1759ED5B}"/>
              </a:ext>
            </a:extLst>
          </p:cNvPr>
          <p:cNvSpPr txBox="1"/>
          <p:nvPr/>
        </p:nvSpPr>
        <p:spPr>
          <a:xfrm>
            <a:off x="766252" y="4829983"/>
            <a:ext cx="5782700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8"/>
              </a:lnSpc>
            </a:pPr>
            <a:r>
              <a:rPr lang="en-US" sz="2263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GROWTH WILL CONTINUE IN 2025 - REGGIE AGGARWAL</a:t>
            </a:r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CDAE3844-8D27-FEA7-3BEB-3DEB2C048D2D}"/>
              </a:ext>
            </a:extLst>
          </p:cNvPr>
          <p:cNvGrpSpPr/>
          <p:nvPr/>
        </p:nvGrpSpPr>
        <p:grpSpPr>
          <a:xfrm>
            <a:off x="158389" y="6934200"/>
            <a:ext cx="6998426" cy="77786"/>
            <a:chOff x="0" y="0"/>
            <a:chExt cx="4608017" cy="51218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122255E-02AF-A95F-C546-6E8BC276775F}"/>
                </a:ext>
              </a:extLst>
            </p:cNvPr>
            <p:cNvSpPr/>
            <p:nvPr/>
          </p:nvSpPr>
          <p:spPr>
            <a:xfrm>
              <a:off x="0" y="0"/>
              <a:ext cx="4608017" cy="51218"/>
            </a:xfrm>
            <a:custGeom>
              <a:avLst/>
              <a:gdLst/>
              <a:ahLst/>
              <a:cxnLst/>
              <a:rect l="l" t="t" r="r" b="b"/>
              <a:pathLst>
                <a:path w="4608017" h="51218">
                  <a:moveTo>
                    <a:pt x="0" y="0"/>
                  </a:moveTo>
                  <a:lnTo>
                    <a:pt x="4608017" y="0"/>
                  </a:lnTo>
                  <a:lnTo>
                    <a:pt x="4608017" y="51218"/>
                  </a:lnTo>
                  <a:lnTo>
                    <a:pt x="0" y="51218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2E3B02AB-BE28-F9A8-E29D-4FBD1C14293C}"/>
                </a:ext>
              </a:extLst>
            </p:cNvPr>
            <p:cNvSpPr txBox="1"/>
            <p:nvPr/>
          </p:nvSpPr>
          <p:spPr>
            <a:xfrm>
              <a:off x="0" y="-38100"/>
              <a:ext cx="4608017" cy="8931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DF3C089A-A950-C235-7E91-4330482334E9}"/>
              </a:ext>
            </a:extLst>
          </p:cNvPr>
          <p:cNvGrpSpPr/>
          <p:nvPr/>
        </p:nvGrpSpPr>
        <p:grpSpPr>
          <a:xfrm>
            <a:off x="158389" y="287215"/>
            <a:ext cx="6998426" cy="77786"/>
            <a:chOff x="0" y="0"/>
            <a:chExt cx="4608017" cy="51218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8CE6E4D-AA94-304C-2D10-FF7843EDCFAE}"/>
                </a:ext>
              </a:extLst>
            </p:cNvPr>
            <p:cNvSpPr/>
            <p:nvPr/>
          </p:nvSpPr>
          <p:spPr>
            <a:xfrm>
              <a:off x="0" y="0"/>
              <a:ext cx="4608017" cy="51218"/>
            </a:xfrm>
            <a:custGeom>
              <a:avLst/>
              <a:gdLst/>
              <a:ahLst/>
              <a:cxnLst/>
              <a:rect l="l" t="t" r="r" b="b"/>
              <a:pathLst>
                <a:path w="4608017" h="51218">
                  <a:moveTo>
                    <a:pt x="0" y="0"/>
                  </a:moveTo>
                  <a:lnTo>
                    <a:pt x="4608017" y="0"/>
                  </a:lnTo>
                  <a:lnTo>
                    <a:pt x="4608017" y="51218"/>
                  </a:lnTo>
                  <a:lnTo>
                    <a:pt x="0" y="51218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D28603EA-17A1-9B81-42CC-72240E81D476}"/>
                </a:ext>
              </a:extLst>
            </p:cNvPr>
            <p:cNvSpPr txBox="1"/>
            <p:nvPr/>
          </p:nvSpPr>
          <p:spPr>
            <a:xfrm>
              <a:off x="0" y="-38100"/>
              <a:ext cx="4608017" cy="8931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3786526" y="2202456"/>
            <a:ext cx="3456540" cy="3456540"/>
          </a:xfrm>
          <a:prstGeom prst="rect">
            <a:avLst/>
          </a:prstGeom>
        </p:spPr>
      </p:pic>
      <p:sp>
        <p:nvSpPr>
          <p:cNvPr id="26" name="Freeform 26"/>
          <p:cNvSpPr/>
          <p:nvPr/>
        </p:nvSpPr>
        <p:spPr>
          <a:xfrm>
            <a:off x="5144056" y="3605124"/>
            <a:ext cx="741477" cy="741477"/>
          </a:xfrm>
          <a:custGeom>
            <a:avLst/>
            <a:gdLst/>
            <a:ahLst/>
            <a:cxnLst/>
            <a:rect l="l" t="t" r="r" b="b"/>
            <a:pathLst>
              <a:path w="1853694" h="1853694">
                <a:moveTo>
                  <a:pt x="0" y="0"/>
                </a:moveTo>
                <a:lnTo>
                  <a:pt x="1853694" y="0"/>
                </a:lnTo>
                <a:lnTo>
                  <a:pt x="1853694" y="1853694"/>
                </a:lnTo>
                <a:lnTo>
                  <a:pt x="0" y="18536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20" name="Group 6">
            <a:extLst>
              <a:ext uri="{FF2B5EF4-FFF2-40B4-BE49-F238E27FC236}">
                <a16:creationId xmlns:a16="http://schemas.microsoft.com/office/drawing/2014/main" id="{D95CFDDB-EEB5-5B5A-E3FA-FB0A9BC19EDA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7A0FF786-BEB8-EE29-BFA9-BDBF75E30C0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8A92E812-9C63-FB0B-8390-37B8211C4F2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2" name="Group 6">
            <a:extLst>
              <a:ext uri="{FF2B5EF4-FFF2-40B4-BE49-F238E27FC236}">
                <a16:creationId xmlns:a16="http://schemas.microsoft.com/office/drawing/2014/main" id="{4BC6CB4D-77B3-093E-3208-3EDA91EF5D2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E090E34-A709-C11B-147B-FF5A8A8A0EA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73865C79-1C08-8920-1A04-AB3789CA87C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35" name="Freeform 6">
            <a:extLst>
              <a:ext uri="{FF2B5EF4-FFF2-40B4-BE49-F238E27FC236}">
                <a16:creationId xmlns:a16="http://schemas.microsoft.com/office/drawing/2014/main" id="{3573D933-322F-EFD1-2FD1-F867D32B0087}"/>
              </a:ext>
            </a:extLst>
          </p:cNvPr>
          <p:cNvSpPr/>
          <p:nvPr/>
        </p:nvSpPr>
        <p:spPr>
          <a:xfrm>
            <a:off x="395531" y="1159665"/>
            <a:ext cx="687158" cy="213021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36" name="Group 11">
            <a:extLst>
              <a:ext uri="{FF2B5EF4-FFF2-40B4-BE49-F238E27FC236}">
                <a16:creationId xmlns:a16="http://schemas.microsoft.com/office/drawing/2014/main" id="{103C6FC8-7053-F5FB-48D3-D8782B30B6DA}"/>
              </a:ext>
            </a:extLst>
          </p:cNvPr>
          <p:cNvGrpSpPr/>
          <p:nvPr/>
        </p:nvGrpSpPr>
        <p:grpSpPr>
          <a:xfrm>
            <a:off x="1596837" y="3321769"/>
            <a:ext cx="312852" cy="312852"/>
            <a:chOff x="0" y="0"/>
            <a:chExt cx="812800" cy="812800"/>
          </a:xfrm>
        </p:grpSpPr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B0F35E1A-E486-C954-2CA5-299063BACA0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BB9A8C7C-EE14-E9CE-96BC-CD3D28D85F01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39" name="Group 14">
            <a:extLst>
              <a:ext uri="{FF2B5EF4-FFF2-40B4-BE49-F238E27FC236}">
                <a16:creationId xmlns:a16="http://schemas.microsoft.com/office/drawing/2014/main" id="{CDEE3689-C6AF-5B58-677C-2ACCE2E8F8B3}"/>
              </a:ext>
            </a:extLst>
          </p:cNvPr>
          <p:cNvGrpSpPr/>
          <p:nvPr/>
        </p:nvGrpSpPr>
        <p:grpSpPr>
          <a:xfrm>
            <a:off x="1596839" y="4913559"/>
            <a:ext cx="1727294" cy="547147"/>
            <a:chOff x="0" y="51994"/>
            <a:chExt cx="3455490" cy="1094578"/>
          </a:xfrm>
        </p:grpSpPr>
        <p:grpSp>
          <p:nvGrpSpPr>
            <p:cNvPr id="40" name="Group 15">
              <a:extLst>
                <a:ext uri="{FF2B5EF4-FFF2-40B4-BE49-F238E27FC236}">
                  <a16:creationId xmlns:a16="http://schemas.microsoft.com/office/drawing/2014/main" id="{95464107-4BF9-352E-8AF4-810B503C0942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43" name="Freeform 16">
                <a:extLst>
                  <a:ext uri="{FF2B5EF4-FFF2-40B4-BE49-F238E27FC236}">
                    <a16:creationId xmlns:a16="http://schemas.microsoft.com/office/drawing/2014/main" id="{7646E248-B413-3F89-3AC5-5178ABD58A3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1B8D5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44" name="TextBox 17">
                <a:extLst>
                  <a:ext uri="{FF2B5EF4-FFF2-40B4-BE49-F238E27FC236}">
                    <a16:creationId xmlns:a16="http://schemas.microsoft.com/office/drawing/2014/main" id="{931B4CC9-4CE5-8F99-D6CB-E1828766751F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41" name="TextBox 18">
              <a:extLst>
                <a:ext uri="{FF2B5EF4-FFF2-40B4-BE49-F238E27FC236}">
                  <a16:creationId xmlns:a16="http://schemas.microsoft.com/office/drawing/2014/main" id="{95786607-B70A-6851-6AE7-4EDD3477E967}"/>
                </a:ext>
              </a:extLst>
            </p:cNvPr>
            <p:cNvSpPr txBox="1"/>
            <p:nvPr/>
          </p:nvSpPr>
          <p:spPr>
            <a:xfrm>
              <a:off x="1093555" y="57151"/>
              <a:ext cx="2361935" cy="615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6.8%</a:t>
              </a:r>
            </a:p>
          </p:txBody>
        </p:sp>
        <p:sp>
          <p:nvSpPr>
            <p:cNvPr id="42" name="TextBox 19">
              <a:extLst>
                <a:ext uri="{FF2B5EF4-FFF2-40B4-BE49-F238E27FC236}">
                  <a16:creationId xmlns:a16="http://schemas.microsoft.com/office/drawing/2014/main" id="{684E5FBE-F259-DC45-610D-6624E5BE3917}"/>
                </a:ext>
              </a:extLst>
            </p:cNvPr>
            <p:cNvSpPr txBox="1"/>
            <p:nvPr/>
          </p:nvSpPr>
          <p:spPr>
            <a:xfrm>
              <a:off x="1093555" y="787407"/>
              <a:ext cx="1422257" cy="359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DOWN</a:t>
              </a:r>
            </a:p>
          </p:txBody>
        </p:sp>
      </p:grpSp>
      <p:grpSp>
        <p:nvGrpSpPr>
          <p:cNvPr id="45" name="Group 21">
            <a:extLst>
              <a:ext uri="{FF2B5EF4-FFF2-40B4-BE49-F238E27FC236}">
                <a16:creationId xmlns:a16="http://schemas.microsoft.com/office/drawing/2014/main" id="{FF33897F-6BCE-838E-36C9-9AD9B23BA286}"/>
              </a:ext>
            </a:extLst>
          </p:cNvPr>
          <p:cNvGrpSpPr/>
          <p:nvPr/>
        </p:nvGrpSpPr>
        <p:grpSpPr>
          <a:xfrm>
            <a:off x="1596837" y="4116041"/>
            <a:ext cx="312852" cy="312852"/>
            <a:chOff x="0" y="0"/>
            <a:chExt cx="812800" cy="812800"/>
          </a:xfrm>
        </p:grpSpPr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E8DB173D-E5BC-3240-7CB5-26DCF20979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7" name="TextBox 23">
              <a:extLst>
                <a:ext uri="{FF2B5EF4-FFF2-40B4-BE49-F238E27FC236}">
                  <a16:creationId xmlns:a16="http://schemas.microsoft.com/office/drawing/2014/main" id="{9316B593-2DD3-0B20-3923-F50958794C76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48" name="TextBox 24">
            <a:extLst>
              <a:ext uri="{FF2B5EF4-FFF2-40B4-BE49-F238E27FC236}">
                <a16:creationId xmlns:a16="http://schemas.microsoft.com/office/drawing/2014/main" id="{C04D7F20-9981-2116-9AB9-741B0C8C5F26}"/>
              </a:ext>
            </a:extLst>
          </p:cNvPr>
          <p:cNvSpPr txBox="1"/>
          <p:nvPr/>
        </p:nvSpPr>
        <p:spPr>
          <a:xfrm>
            <a:off x="2143476" y="4118621"/>
            <a:ext cx="118065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2"/>
              </a:lnSpc>
            </a:pPr>
            <a:r>
              <a:rPr lang="en-US" sz="2422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42.9%</a:t>
            </a:r>
          </a:p>
        </p:txBody>
      </p:sp>
      <p:sp>
        <p:nvSpPr>
          <p:cNvPr id="49" name="TextBox 25">
            <a:extLst>
              <a:ext uri="{FF2B5EF4-FFF2-40B4-BE49-F238E27FC236}">
                <a16:creationId xmlns:a16="http://schemas.microsoft.com/office/drawing/2014/main" id="{D10051F7-4920-9FEC-91C4-65B575756131}"/>
              </a:ext>
            </a:extLst>
          </p:cNvPr>
          <p:cNvSpPr txBox="1"/>
          <p:nvPr/>
        </p:nvSpPr>
        <p:spPr>
          <a:xfrm>
            <a:off x="2143476" y="4483649"/>
            <a:ext cx="1576769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UP</a:t>
            </a:r>
          </a:p>
        </p:txBody>
      </p:sp>
      <p:sp>
        <p:nvSpPr>
          <p:cNvPr id="50" name="TextBox 27">
            <a:extLst>
              <a:ext uri="{FF2B5EF4-FFF2-40B4-BE49-F238E27FC236}">
                <a16:creationId xmlns:a16="http://schemas.microsoft.com/office/drawing/2014/main" id="{740D7E79-0B53-D2EF-DA2B-47F1EE7BD57A}"/>
              </a:ext>
            </a:extLst>
          </p:cNvPr>
          <p:cNvSpPr txBox="1"/>
          <p:nvPr/>
        </p:nvSpPr>
        <p:spPr>
          <a:xfrm>
            <a:off x="576062" y="1737539"/>
            <a:ext cx="3210464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3"/>
              </a:lnSpc>
            </a:pPr>
            <a:r>
              <a:rPr lang="en-US" sz="3083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IS YOUR EVENTTECH EXPENDITURE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FADB1B13-03EB-53CB-EA2E-FB5C08677AFF}"/>
              </a:ext>
            </a:extLst>
          </p:cNvPr>
          <p:cNvSpPr txBox="1"/>
          <p:nvPr/>
        </p:nvSpPr>
        <p:spPr>
          <a:xfrm>
            <a:off x="2143476" y="3693489"/>
            <a:ext cx="1710469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ABOUT THE SAME</a:t>
            </a:r>
          </a:p>
        </p:txBody>
      </p:sp>
      <p:sp>
        <p:nvSpPr>
          <p:cNvPr id="52" name="TextBox 29">
            <a:extLst>
              <a:ext uri="{FF2B5EF4-FFF2-40B4-BE49-F238E27FC236}">
                <a16:creationId xmlns:a16="http://schemas.microsoft.com/office/drawing/2014/main" id="{C5D42EB2-0484-3DCF-952D-D8760E1310D3}"/>
              </a:ext>
            </a:extLst>
          </p:cNvPr>
          <p:cNvSpPr txBox="1"/>
          <p:nvPr/>
        </p:nvSpPr>
        <p:spPr>
          <a:xfrm>
            <a:off x="2143474" y="3332373"/>
            <a:ext cx="117494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22"/>
              </a:lnSpc>
              <a:spcBef>
                <a:spcPct val="0"/>
              </a:spcBef>
            </a:pPr>
            <a:r>
              <a:rPr lang="en-US" sz="2422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50.3%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6">
            <a:extLst>
              <a:ext uri="{FF2B5EF4-FFF2-40B4-BE49-F238E27FC236}">
                <a16:creationId xmlns:a16="http://schemas.microsoft.com/office/drawing/2014/main" id="{41C65469-24A1-D560-E4EF-D2F2FACCB923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02F513A-6515-E7BF-8E5C-6EBCE2A4F64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BCB05773-CB72-AFCF-240C-CEA787BE89F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5" name="Group 6">
            <a:extLst>
              <a:ext uri="{FF2B5EF4-FFF2-40B4-BE49-F238E27FC236}">
                <a16:creationId xmlns:a16="http://schemas.microsoft.com/office/drawing/2014/main" id="{83EFEDB5-E6E0-5F00-C657-64703F155CB5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FCE99BFA-92DD-AB05-A438-A8C4CBE69C4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A43346C0-8D32-35D0-7E6D-56CCFB134DC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pic>
        <p:nvPicPr>
          <p:cNvPr id="41" name="Picture 11">
            <a:extLst>
              <a:ext uri="{FF2B5EF4-FFF2-40B4-BE49-F238E27FC236}">
                <a16:creationId xmlns:a16="http://schemas.microsoft.com/office/drawing/2014/main" id="{6EF45707-73EA-A3C6-6371-4EB1B8A05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96" y="1385387"/>
            <a:ext cx="6457407" cy="5929813"/>
          </a:xfrm>
          <a:prstGeom prst="rect">
            <a:avLst/>
          </a:prstGeom>
        </p:spPr>
      </p:pic>
      <p:sp>
        <p:nvSpPr>
          <p:cNvPr id="42" name="TextBox 21">
            <a:extLst>
              <a:ext uri="{FF2B5EF4-FFF2-40B4-BE49-F238E27FC236}">
                <a16:creationId xmlns:a16="http://schemas.microsoft.com/office/drawing/2014/main" id="{CB81D818-541D-05BD-8247-08F6D8D95ADC}"/>
              </a:ext>
            </a:extLst>
          </p:cNvPr>
          <p:cNvSpPr txBox="1"/>
          <p:nvPr/>
        </p:nvSpPr>
        <p:spPr>
          <a:xfrm rot="-5400000">
            <a:off x="30701" y="3444067"/>
            <a:ext cx="193166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3"/>
              </a:lnSpc>
            </a:pPr>
            <a:r>
              <a:rPr lang="en-US" sz="1333">
                <a:solidFill>
                  <a:srgbClr val="00CADC"/>
                </a:solidFill>
                <a:latin typeface="Inter 1"/>
                <a:ea typeface="Inter 1"/>
                <a:cs typeface="Inter 1"/>
                <a:sym typeface="Inter 1"/>
              </a:rPr>
              <a:t>TREND Strength (%)</a:t>
            </a:r>
          </a:p>
          <a:p>
            <a:pPr>
              <a:lnSpc>
                <a:spcPts val="1333"/>
              </a:lnSpc>
            </a:pPr>
            <a:endParaRPr lang="en-US" sz="1333">
              <a:solidFill>
                <a:srgbClr val="00CADC"/>
              </a:solidFill>
              <a:latin typeface="Inter 1"/>
              <a:ea typeface="Inter 1"/>
              <a:cs typeface="Inter 1"/>
              <a:sym typeface="Inter 1"/>
            </a:endParaRP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id="{CD75AE00-FCEF-B454-A2D9-D6824625C1B8}"/>
              </a:ext>
            </a:extLst>
          </p:cNvPr>
          <p:cNvSpPr txBox="1"/>
          <p:nvPr/>
        </p:nvSpPr>
        <p:spPr>
          <a:xfrm>
            <a:off x="450188" y="477927"/>
            <a:ext cx="4627348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8"/>
              </a:lnSpc>
            </a:pPr>
            <a:r>
              <a:rPr lang="en-US" sz="354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KEY TRENDS FOR </a:t>
            </a:r>
          </a:p>
          <a:p>
            <a:pPr>
              <a:lnSpc>
                <a:spcPts val="3548"/>
              </a:lnSpc>
            </a:pPr>
            <a:r>
              <a:rPr lang="en-US" sz="354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SMALL VS LARGE</a:t>
            </a:r>
          </a:p>
          <a:p>
            <a:pPr>
              <a:lnSpc>
                <a:spcPts val="3548"/>
              </a:lnSpc>
            </a:pPr>
            <a:r>
              <a:rPr lang="en-US" sz="354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EVENTS</a:t>
            </a:r>
          </a:p>
        </p:txBody>
      </p:sp>
      <p:sp>
        <p:nvSpPr>
          <p:cNvPr id="44" name="TextBox 12">
            <a:extLst>
              <a:ext uri="{FF2B5EF4-FFF2-40B4-BE49-F238E27FC236}">
                <a16:creationId xmlns:a16="http://schemas.microsoft.com/office/drawing/2014/main" id="{3AE231A8-227A-22EA-9023-F481ABA45618}"/>
              </a:ext>
            </a:extLst>
          </p:cNvPr>
          <p:cNvSpPr txBox="1"/>
          <p:nvPr/>
        </p:nvSpPr>
        <p:spPr>
          <a:xfrm>
            <a:off x="4876800" y="592577"/>
            <a:ext cx="135057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 SIZE</a:t>
            </a:r>
          </a:p>
        </p:txBody>
      </p:sp>
      <p:grpSp>
        <p:nvGrpSpPr>
          <p:cNvPr id="45" name="Group 13">
            <a:extLst>
              <a:ext uri="{FF2B5EF4-FFF2-40B4-BE49-F238E27FC236}">
                <a16:creationId xmlns:a16="http://schemas.microsoft.com/office/drawing/2014/main" id="{2C67A327-58AF-5F78-5D36-032DA503DE2E}"/>
              </a:ext>
            </a:extLst>
          </p:cNvPr>
          <p:cNvGrpSpPr/>
          <p:nvPr/>
        </p:nvGrpSpPr>
        <p:grpSpPr>
          <a:xfrm>
            <a:off x="4876800" y="1009624"/>
            <a:ext cx="312852" cy="312852"/>
            <a:chOff x="0" y="0"/>
            <a:chExt cx="812800" cy="812800"/>
          </a:xfrm>
        </p:grpSpPr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056FA317-8655-3004-8671-52BCCEC850F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E4EFBFBB-2B61-593E-AA8B-EF160BA64430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48" name="Group 16">
            <a:extLst>
              <a:ext uri="{FF2B5EF4-FFF2-40B4-BE49-F238E27FC236}">
                <a16:creationId xmlns:a16="http://schemas.microsoft.com/office/drawing/2014/main" id="{7BB6EBB2-E570-21CB-8AF5-B7DDDB2DF214}"/>
              </a:ext>
            </a:extLst>
          </p:cNvPr>
          <p:cNvGrpSpPr/>
          <p:nvPr/>
        </p:nvGrpSpPr>
        <p:grpSpPr>
          <a:xfrm>
            <a:off x="4876800" y="1533836"/>
            <a:ext cx="312852" cy="312852"/>
            <a:chOff x="0" y="0"/>
            <a:chExt cx="812800" cy="812800"/>
          </a:xfrm>
        </p:grpSpPr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47B6719-B85A-B3C6-CAA2-D1FEC47824C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E5E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2D895CDE-2DCF-3804-A23D-694D6EB45289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51" name="TextBox 19">
            <a:extLst>
              <a:ext uri="{FF2B5EF4-FFF2-40B4-BE49-F238E27FC236}">
                <a16:creationId xmlns:a16="http://schemas.microsoft.com/office/drawing/2014/main" id="{758F21DE-5476-D8AA-7EF3-278D35B40748}"/>
              </a:ext>
            </a:extLst>
          </p:cNvPr>
          <p:cNvSpPr txBox="1"/>
          <p:nvPr/>
        </p:nvSpPr>
        <p:spPr>
          <a:xfrm>
            <a:off x="5338000" y="1080742"/>
            <a:ext cx="135057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SMALL EVENTS</a:t>
            </a: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FC9763F1-C49F-3A21-E8D8-A2386207579D}"/>
              </a:ext>
            </a:extLst>
          </p:cNvPr>
          <p:cNvSpPr txBox="1"/>
          <p:nvPr/>
        </p:nvSpPr>
        <p:spPr>
          <a:xfrm>
            <a:off x="5338000" y="1604956"/>
            <a:ext cx="1330183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LARGE EVENTS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1">
            <a:extLst>
              <a:ext uri="{FF2B5EF4-FFF2-40B4-BE49-F238E27FC236}">
                <a16:creationId xmlns:a16="http://schemas.microsoft.com/office/drawing/2014/main" id="{2F06B5BA-A5C4-0337-EB77-3B2A6765B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57" y="1620196"/>
            <a:ext cx="6344285" cy="6063091"/>
          </a:xfrm>
          <a:prstGeom prst="rect">
            <a:avLst/>
          </a:prstGeom>
        </p:spPr>
      </p:pic>
      <p:sp>
        <p:nvSpPr>
          <p:cNvPr id="30" name="TextBox 13">
            <a:extLst>
              <a:ext uri="{FF2B5EF4-FFF2-40B4-BE49-F238E27FC236}">
                <a16:creationId xmlns:a16="http://schemas.microsoft.com/office/drawing/2014/main" id="{775EAC99-C225-8FB6-7375-69CEBBD6EFF3}"/>
              </a:ext>
            </a:extLst>
          </p:cNvPr>
          <p:cNvSpPr txBox="1"/>
          <p:nvPr/>
        </p:nvSpPr>
        <p:spPr>
          <a:xfrm rot="-5400000">
            <a:off x="-79152" y="3100696"/>
            <a:ext cx="1931666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3"/>
              </a:lnSpc>
            </a:pPr>
            <a:r>
              <a:rPr lang="en-US" sz="1333" dirty="0">
                <a:solidFill>
                  <a:srgbClr val="00CADC"/>
                </a:solidFill>
                <a:latin typeface="Inter 1"/>
                <a:ea typeface="Inter 1"/>
                <a:cs typeface="Inter 1"/>
                <a:sym typeface="Inter 1"/>
              </a:rPr>
              <a:t>TREND Strength (%)</a:t>
            </a:r>
          </a:p>
          <a:p>
            <a:pPr>
              <a:lnSpc>
                <a:spcPts val="1333"/>
              </a:lnSpc>
            </a:pPr>
            <a:endParaRPr lang="en-US" sz="1333" dirty="0">
              <a:solidFill>
                <a:srgbClr val="00CADC"/>
              </a:solidFill>
              <a:latin typeface="Inter 1"/>
              <a:ea typeface="Inter 1"/>
              <a:cs typeface="Inter 1"/>
              <a:sym typeface="Inter 1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7A2C1D7C-09B5-9EFB-4D9A-BD7324AC243C}"/>
              </a:ext>
            </a:extLst>
          </p:cNvPr>
          <p:cNvSpPr txBox="1"/>
          <p:nvPr/>
        </p:nvSpPr>
        <p:spPr>
          <a:xfrm>
            <a:off x="273276" y="303590"/>
            <a:ext cx="3733800" cy="1767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48"/>
              </a:lnSpc>
            </a:pPr>
            <a:r>
              <a:rPr lang="en-US" sz="28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TRENDS FOR EVENT PLANNERS BY NUMBER OF EVENTS</a:t>
            </a:r>
          </a:p>
          <a:p>
            <a:pPr>
              <a:lnSpc>
                <a:spcPts val="3548"/>
              </a:lnSpc>
            </a:pPr>
            <a:endParaRPr lang="en-US" sz="2800" b="1" dirty="0">
              <a:solidFill>
                <a:srgbClr val="FFFFFF"/>
              </a:solidFill>
              <a:latin typeface="Inter 1 Bold"/>
              <a:ea typeface="Inter 1 Bold"/>
              <a:cs typeface="Inter 1 Bold"/>
              <a:sym typeface="Inter 1 Bold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65C85E18-7FDD-38D7-C020-FD104E20D017}"/>
              </a:ext>
            </a:extLst>
          </p:cNvPr>
          <p:cNvSpPr txBox="1"/>
          <p:nvPr/>
        </p:nvSpPr>
        <p:spPr>
          <a:xfrm>
            <a:off x="4605359" y="240224"/>
            <a:ext cx="224763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 PLANNING VOLUME</a:t>
            </a:r>
          </a:p>
        </p:txBody>
      </p:sp>
      <p:grpSp>
        <p:nvGrpSpPr>
          <p:cNvPr id="33" name="Group 15">
            <a:extLst>
              <a:ext uri="{FF2B5EF4-FFF2-40B4-BE49-F238E27FC236}">
                <a16:creationId xmlns:a16="http://schemas.microsoft.com/office/drawing/2014/main" id="{718A60C1-F84D-8114-6795-85EA761DA4DF}"/>
              </a:ext>
            </a:extLst>
          </p:cNvPr>
          <p:cNvGrpSpPr/>
          <p:nvPr/>
        </p:nvGrpSpPr>
        <p:grpSpPr>
          <a:xfrm>
            <a:off x="4605358" y="846573"/>
            <a:ext cx="312852" cy="312852"/>
            <a:chOff x="0" y="0"/>
            <a:chExt cx="812800" cy="812800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D4CB8C87-CD48-3DD6-553E-42A5831C3C0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114A53A9-F8F2-AEA1-2775-903D4F81DCC4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4CC0D7EF-647A-1B61-0D96-6E187E6B5DBA}"/>
              </a:ext>
            </a:extLst>
          </p:cNvPr>
          <p:cNvGrpSpPr/>
          <p:nvPr/>
        </p:nvGrpSpPr>
        <p:grpSpPr>
          <a:xfrm>
            <a:off x="4605358" y="1370785"/>
            <a:ext cx="312852" cy="312852"/>
            <a:chOff x="0" y="0"/>
            <a:chExt cx="812800" cy="812800"/>
          </a:xfrm>
        </p:grpSpPr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1E75FAC8-9591-755E-91A4-60AFD0C1529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E5E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20">
              <a:extLst>
                <a:ext uri="{FF2B5EF4-FFF2-40B4-BE49-F238E27FC236}">
                  <a16:creationId xmlns:a16="http://schemas.microsoft.com/office/drawing/2014/main" id="{E666BF6C-170E-96C8-27E1-4CC15DF436E7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39" name="TextBox 21">
            <a:extLst>
              <a:ext uri="{FF2B5EF4-FFF2-40B4-BE49-F238E27FC236}">
                <a16:creationId xmlns:a16="http://schemas.microsoft.com/office/drawing/2014/main" id="{51069A62-1666-854E-382C-5036E88DE83E}"/>
              </a:ext>
            </a:extLst>
          </p:cNvPr>
          <p:cNvSpPr txBox="1"/>
          <p:nvPr/>
        </p:nvSpPr>
        <p:spPr>
          <a:xfrm>
            <a:off x="5066558" y="917691"/>
            <a:ext cx="1292839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MANY EVENTS</a:t>
            </a:r>
          </a:p>
        </p:txBody>
      </p:sp>
      <p:sp>
        <p:nvSpPr>
          <p:cNvPr id="40" name="TextBox 22">
            <a:extLst>
              <a:ext uri="{FF2B5EF4-FFF2-40B4-BE49-F238E27FC236}">
                <a16:creationId xmlns:a16="http://schemas.microsoft.com/office/drawing/2014/main" id="{A9705526-A0AE-82F9-BA9F-1D0E9C1E3280}"/>
              </a:ext>
            </a:extLst>
          </p:cNvPr>
          <p:cNvSpPr txBox="1"/>
          <p:nvPr/>
        </p:nvSpPr>
        <p:spPr>
          <a:xfrm>
            <a:off x="5066559" y="1441905"/>
            <a:ext cx="1357657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FEWER 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11">
            <a:extLst>
              <a:ext uri="{FF2B5EF4-FFF2-40B4-BE49-F238E27FC236}">
                <a16:creationId xmlns:a16="http://schemas.microsoft.com/office/drawing/2014/main" id="{853E89B3-69C4-E482-6167-65CDBB652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55" y="1828800"/>
            <a:ext cx="6685089" cy="5955065"/>
          </a:xfrm>
          <a:prstGeom prst="rect">
            <a:avLst/>
          </a:prstGeom>
        </p:spPr>
      </p:pic>
      <p:sp>
        <p:nvSpPr>
          <p:cNvPr id="34" name="TextBox 25">
            <a:extLst>
              <a:ext uri="{FF2B5EF4-FFF2-40B4-BE49-F238E27FC236}">
                <a16:creationId xmlns:a16="http://schemas.microsoft.com/office/drawing/2014/main" id="{13B728AC-9C1F-929B-366A-5D4F7DFAD3BA}"/>
              </a:ext>
            </a:extLst>
          </p:cNvPr>
          <p:cNvSpPr txBox="1"/>
          <p:nvPr/>
        </p:nvSpPr>
        <p:spPr>
          <a:xfrm>
            <a:off x="3522150" y="6841838"/>
            <a:ext cx="778177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3"/>
              </a:lnSpc>
            </a:pPr>
            <a:r>
              <a:rPr lang="en-US" sz="1333" dirty="0">
                <a:solidFill>
                  <a:srgbClr val="00CADC"/>
                </a:solidFill>
                <a:latin typeface="Inter 1"/>
                <a:ea typeface="Inter 1"/>
                <a:cs typeface="Inter 1"/>
                <a:sym typeface="Inter 1"/>
              </a:rPr>
              <a:t>ASPECT</a:t>
            </a:r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8F96A45A-2D01-429F-3A7E-8CD686D04F69}"/>
              </a:ext>
            </a:extLst>
          </p:cNvPr>
          <p:cNvSpPr txBox="1"/>
          <p:nvPr/>
        </p:nvSpPr>
        <p:spPr>
          <a:xfrm rot="-5400000">
            <a:off x="-84169" y="3283961"/>
            <a:ext cx="193166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3"/>
              </a:lnSpc>
            </a:pPr>
            <a:r>
              <a:rPr lang="en-US" sz="1333">
                <a:solidFill>
                  <a:srgbClr val="00CADC"/>
                </a:solidFill>
                <a:latin typeface="Inter 1"/>
                <a:ea typeface="Inter 1"/>
                <a:cs typeface="Inter 1"/>
                <a:sym typeface="Inter 1"/>
              </a:rPr>
              <a:t>TREND Strength (%)</a:t>
            </a:r>
          </a:p>
          <a:p>
            <a:pPr>
              <a:lnSpc>
                <a:spcPts val="1333"/>
              </a:lnSpc>
            </a:pPr>
            <a:endParaRPr lang="en-US" sz="1333">
              <a:solidFill>
                <a:srgbClr val="00CADC"/>
              </a:solidFill>
              <a:latin typeface="Inter 1"/>
              <a:ea typeface="Inter 1"/>
              <a:cs typeface="Inter 1"/>
              <a:sym typeface="Inter 1"/>
            </a:endParaRPr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C80D5824-1057-6608-4683-5F921F23F305}"/>
              </a:ext>
            </a:extLst>
          </p:cNvPr>
          <p:cNvSpPr txBox="1"/>
          <p:nvPr/>
        </p:nvSpPr>
        <p:spPr>
          <a:xfrm>
            <a:off x="457200" y="353145"/>
            <a:ext cx="4114735" cy="224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48"/>
              </a:lnSpc>
            </a:pPr>
            <a:r>
              <a:rPr lang="en-US" sz="354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TRENDS BY EVENT TYPE: VIRTUAL, HYBRID, IN-PERSON</a:t>
            </a:r>
          </a:p>
          <a:p>
            <a:pPr>
              <a:lnSpc>
                <a:spcPts val="3548"/>
              </a:lnSpc>
            </a:pPr>
            <a:endParaRPr lang="en-US" sz="3548" b="1" dirty="0">
              <a:solidFill>
                <a:srgbClr val="FFFFFF"/>
              </a:solidFill>
              <a:latin typeface="Inter 1 Bold"/>
              <a:ea typeface="Inter 1 Bold"/>
              <a:cs typeface="Inter 1 Bold"/>
              <a:sym typeface="Inter 1 Bold"/>
            </a:endParaRPr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106FCB7B-CA92-F670-BB69-0240D8FE5DA8}"/>
              </a:ext>
            </a:extLst>
          </p:cNvPr>
          <p:cNvSpPr txBox="1"/>
          <p:nvPr/>
        </p:nvSpPr>
        <p:spPr>
          <a:xfrm>
            <a:off x="4956926" y="457200"/>
            <a:ext cx="1658225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 TYPE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F798671E-A207-4075-11AB-7A434285825E}"/>
              </a:ext>
            </a:extLst>
          </p:cNvPr>
          <p:cNvGrpSpPr/>
          <p:nvPr/>
        </p:nvGrpSpPr>
        <p:grpSpPr>
          <a:xfrm>
            <a:off x="4956925" y="839379"/>
            <a:ext cx="312852" cy="312852"/>
            <a:chOff x="0" y="0"/>
            <a:chExt cx="812800" cy="812800"/>
          </a:xfrm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D976DD43-9A3E-1588-4991-D45C3005693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id="{5989FE0F-7F4C-20E9-06D0-3DE132E15C95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54" name="Group 16">
            <a:extLst>
              <a:ext uri="{FF2B5EF4-FFF2-40B4-BE49-F238E27FC236}">
                <a16:creationId xmlns:a16="http://schemas.microsoft.com/office/drawing/2014/main" id="{21288881-6A80-984E-2594-3C322D35E97C}"/>
              </a:ext>
            </a:extLst>
          </p:cNvPr>
          <p:cNvGrpSpPr/>
          <p:nvPr/>
        </p:nvGrpSpPr>
        <p:grpSpPr>
          <a:xfrm>
            <a:off x="4956925" y="1295400"/>
            <a:ext cx="312852" cy="312852"/>
            <a:chOff x="0" y="0"/>
            <a:chExt cx="812800" cy="812800"/>
          </a:xfrm>
        </p:grpSpPr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A8EA7CEF-24B0-CD8D-7AD4-E9EF53962FE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E5E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6" name="TextBox 18">
              <a:extLst>
                <a:ext uri="{FF2B5EF4-FFF2-40B4-BE49-F238E27FC236}">
                  <a16:creationId xmlns:a16="http://schemas.microsoft.com/office/drawing/2014/main" id="{A1C0E9BB-E46A-9617-C467-3D87AEB2322F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57" name="Group 19">
            <a:extLst>
              <a:ext uri="{FF2B5EF4-FFF2-40B4-BE49-F238E27FC236}">
                <a16:creationId xmlns:a16="http://schemas.microsoft.com/office/drawing/2014/main" id="{7BF9D93C-97C8-21FE-3E9C-BD76449D9D6D}"/>
              </a:ext>
            </a:extLst>
          </p:cNvPr>
          <p:cNvGrpSpPr/>
          <p:nvPr/>
        </p:nvGrpSpPr>
        <p:grpSpPr>
          <a:xfrm>
            <a:off x="4956925" y="1752600"/>
            <a:ext cx="312852" cy="312852"/>
            <a:chOff x="0" y="0"/>
            <a:chExt cx="812800" cy="812800"/>
          </a:xfrm>
        </p:grpSpPr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DBC6B1E4-0373-F619-E386-E8E4255EBF2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9" name="TextBox 21">
              <a:extLst>
                <a:ext uri="{FF2B5EF4-FFF2-40B4-BE49-F238E27FC236}">
                  <a16:creationId xmlns:a16="http://schemas.microsoft.com/office/drawing/2014/main" id="{4D33902E-B69C-C3CA-64AD-0B086C9CF025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60" name="TextBox 22">
            <a:extLst>
              <a:ext uri="{FF2B5EF4-FFF2-40B4-BE49-F238E27FC236}">
                <a16:creationId xmlns:a16="http://schemas.microsoft.com/office/drawing/2014/main" id="{FD61EBEE-693D-EC42-DA16-F1788172AE16}"/>
              </a:ext>
            </a:extLst>
          </p:cNvPr>
          <p:cNvSpPr txBox="1"/>
          <p:nvPr/>
        </p:nvSpPr>
        <p:spPr>
          <a:xfrm>
            <a:off x="5418127" y="910497"/>
            <a:ext cx="768886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VIRTUAL</a:t>
            </a:r>
          </a:p>
        </p:txBody>
      </p:sp>
      <p:sp>
        <p:nvSpPr>
          <p:cNvPr id="61" name="TextBox 23">
            <a:extLst>
              <a:ext uri="{FF2B5EF4-FFF2-40B4-BE49-F238E27FC236}">
                <a16:creationId xmlns:a16="http://schemas.microsoft.com/office/drawing/2014/main" id="{54041A42-9E38-5F96-44A7-FCB5780A48B5}"/>
              </a:ext>
            </a:extLst>
          </p:cNvPr>
          <p:cNvSpPr txBox="1"/>
          <p:nvPr/>
        </p:nvSpPr>
        <p:spPr>
          <a:xfrm>
            <a:off x="5418126" y="1366520"/>
            <a:ext cx="76888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HYBRID</a:t>
            </a:r>
          </a:p>
        </p:txBody>
      </p:sp>
      <p:sp>
        <p:nvSpPr>
          <p:cNvPr id="62" name="TextBox 24">
            <a:extLst>
              <a:ext uri="{FF2B5EF4-FFF2-40B4-BE49-F238E27FC236}">
                <a16:creationId xmlns:a16="http://schemas.microsoft.com/office/drawing/2014/main" id="{936CF24E-E247-9B06-287E-12D88F6E8026}"/>
              </a:ext>
            </a:extLst>
          </p:cNvPr>
          <p:cNvSpPr txBox="1"/>
          <p:nvPr/>
        </p:nvSpPr>
        <p:spPr>
          <a:xfrm>
            <a:off x="5418125" y="1823719"/>
            <a:ext cx="119702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IN-PERSON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44541" y="3342665"/>
            <a:ext cx="5226121" cy="1983836"/>
            <a:chOff x="0" y="0"/>
            <a:chExt cx="6350000" cy="24104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7" name="Freeform 7"/>
          <p:cNvSpPr/>
          <p:nvPr/>
        </p:nvSpPr>
        <p:spPr>
          <a:xfrm>
            <a:off x="282056" y="1931437"/>
            <a:ext cx="258852" cy="80244"/>
          </a:xfrm>
          <a:custGeom>
            <a:avLst/>
            <a:gdLst/>
            <a:ahLst/>
            <a:cxnLst/>
            <a:rect l="l" t="t" r="r" b="b"/>
            <a:pathLst>
              <a:path w="647129" h="200610">
                <a:moveTo>
                  <a:pt x="0" y="0"/>
                </a:moveTo>
                <a:lnTo>
                  <a:pt x="647128" y="0"/>
                </a:lnTo>
                <a:lnTo>
                  <a:pt x="647128" y="200610"/>
                </a:lnTo>
                <a:lnTo>
                  <a:pt x="0" y="200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1"/>
          <p:cNvSpPr txBox="1"/>
          <p:nvPr/>
        </p:nvSpPr>
        <p:spPr>
          <a:xfrm>
            <a:off x="493842" y="2228961"/>
            <a:ext cx="6327517" cy="439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7"/>
              </a:lnSpc>
            </a:pPr>
            <a:r>
              <a:rPr lang="en-US" sz="3659" b="1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CONTENT IS THE BUSINESS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4541" y="3384993"/>
            <a:ext cx="4041948" cy="640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22"/>
              </a:lnSpc>
            </a:pPr>
            <a:r>
              <a:rPr lang="en-US" sz="1872" spc="-76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A</a:t>
            </a:r>
            <a:r>
              <a:rPr lang="en-US" sz="1872" b="1" spc="-7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one-hour</a:t>
            </a:r>
            <a:r>
              <a:rPr lang="en-US" sz="1872" spc="-76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event session is worth</a:t>
            </a:r>
            <a:r>
              <a:rPr lang="en-US" sz="1872" b="1" spc="-7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</a:t>
            </a:r>
          </a:p>
          <a:p>
            <a:pPr>
              <a:lnSpc>
                <a:spcPts val="2622"/>
              </a:lnSpc>
              <a:spcBef>
                <a:spcPct val="0"/>
              </a:spcBef>
            </a:pPr>
            <a:r>
              <a:rPr lang="en-US" sz="1872" b="1" spc="-7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121 </a:t>
            </a:r>
            <a:r>
              <a:rPr lang="en-US" sz="1872" spc="-76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individual</a:t>
            </a:r>
            <a:r>
              <a:rPr lang="en-US" sz="1872" b="1" spc="-7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insights.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4541" y="4145280"/>
            <a:ext cx="3232971" cy="39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39"/>
              </a:lnSpc>
              <a:spcBef>
                <a:spcPct val="0"/>
              </a:spcBef>
            </a:pPr>
            <a:r>
              <a:rPr lang="en-US" sz="1872" spc="-76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Events are </a:t>
            </a:r>
            <a:r>
              <a:rPr lang="en-US" sz="1872" b="1" spc="-76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content</a:t>
            </a:r>
            <a:r>
              <a:rPr lang="en-US" sz="1872" spc="-76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machines.</a:t>
            </a:r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12C75F85-5057-7540-8F90-05719DF14378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25ACAA6-5684-BF8B-110B-C646E197F2D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C312FECF-69A3-D973-2F1A-AC221A069E6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229CE061-F507-B5CE-9B22-924562FCF819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9863281-4F2E-DDA2-AA45-6DCA2DF0D1A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0CBC0636-03AA-BEC7-0DA1-0DC2368D456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19299" y="1600200"/>
            <a:ext cx="3795902" cy="4114800"/>
          </a:xfrm>
          <a:custGeom>
            <a:avLst/>
            <a:gdLst/>
            <a:ahLst/>
            <a:cxnLst/>
            <a:rect l="l" t="t" r="r" b="b"/>
            <a:pathLst>
              <a:path w="9489757" h="10287000">
                <a:moveTo>
                  <a:pt x="0" y="0"/>
                </a:moveTo>
                <a:lnTo>
                  <a:pt x="9489757" y="0"/>
                </a:lnTo>
                <a:lnTo>
                  <a:pt x="94897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3" name="Group 3"/>
          <p:cNvGrpSpPr/>
          <p:nvPr/>
        </p:nvGrpSpPr>
        <p:grpSpPr>
          <a:xfrm>
            <a:off x="411480" y="2011681"/>
            <a:ext cx="6492240" cy="329184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9" name="Freeform 9"/>
          <p:cNvSpPr/>
          <p:nvPr/>
        </p:nvSpPr>
        <p:spPr>
          <a:xfrm>
            <a:off x="4002802" y="2487082"/>
            <a:ext cx="2783347" cy="2341039"/>
          </a:xfrm>
          <a:custGeom>
            <a:avLst/>
            <a:gdLst/>
            <a:ahLst/>
            <a:cxnLst/>
            <a:rect l="l" t="t" r="r" b="b"/>
            <a:pathLst>
              <a:path w="6958368" h="5852595">
                <a:moveTo>
                  <a:pt x="0" y="0"/>
                </a:moveTo>
                <a:lnTo>
                  <a:pt x="6958367" y="0"/>
                </a:lnTo>
                <a:lnTo>
                  <a:pt x="6958367" y="5852594"/>
                </a:lnTo>
                <a:lnTo>
                  <a:pt x="0" y="5852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00" t="-7903" r="-15200" b="-17767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637233" y="2485986"/>
            <a:ext cx="3596770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38"/>
              </a:lnSpc>
            </a:pPr>
            <a:r>
              <a:rPr lang="en-US" sz="3076" b="1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QUESTEX ACHIEVED </a:t>
            </a:r>
          </a:p>
          <a:p>
            <a:pPr>
              <a:lnSpc>
                <a:spcPts val="3138"/>
              </a:lnSpc>
            </a:pPr>
            <a:r>
              <a:rPr lang="en-US" sz="3076" b="1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22% MORE REGISTRATIONS</a:t>
            </a:r>
            <a:r>
              <a:rPr lang="en-US" sz="3076" b="1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 AND </a:t>
            </a:r>
            <a:r>
              <a:rPr lang="en-US" sz="3076" b="1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40% MORE REVENUE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87295038-1AF1-CDC0-857C-464DD18258D1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616F4A15-0D18-CD81-0716-C0F7EADE3B6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22D4B0D3-5DD2-1A20-E8E2-4FC4C39B65B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B65B7BBF-96BC-8354-D11B-C3149FE6503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3FD37F3-2706-2406-A62A-2E94E44AEAA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5C8AE729-A947-0810-5B3E-297418AA5DC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890394" y="2811895"/>
            <a:ext cx="5673899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3"/>
              </a:lnSpc>
            </a:pPr>
            <a:r>
              <a:rPr lang="en-US" sz="4823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75%</a:t>
            </a:r>
            <a:r>
              <a:rPr lang="en-US" sz="482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 EVENTPROFS </a:t>
            </a:r>
            <a:r>
              <a:rPr lang="en-US" sz="4823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REPURPOSE</a:t>
            </a:r>
            <a:r>
              <a:rPr lang="en-US" sz="482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 CONTENT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44F3AC1A-4F9D-0D99-C2F2-FFA5A88EC55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B657DEC-7E75-3A18-F983-C51355F7673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2182AAA7-E880-43CE-4C6A-E73BA299762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C0E541D1-06B5-A562-050A-05E3E80C416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DED601B-A63E-0145-54B0-DFBD43C9B24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3F615BA-4BB9-69E0-7BDA-3FC1DC5BEE2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000256" y="3219682"/>
            <a:ext cx="5314691" cy="95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</a:pPr>
            <a:r>
              <a:rPr lang="en-US" sz="4011" b="1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AV THAT </a:t>
            </a:r>
            <a:r>
              <a:rPr lang="en-US" sz="4011" b="1">
                <a:solidFill>
                  <a:srgbClr val="C36ADA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SUPPORTS CONTENT</a:t>
            </a:r>
            <a:r>
              <a:rPr lang="en-US" sz="4011" b="1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 </a:t>
            </a:r>
            <a:r>
              <a:rPr lang="en-US" sz="4011" b="1" u="sng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CAPTURE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05C06C8E-7736-A32A-A189-B545EF100B2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291124EF-75C6-3F9A-75A0-2D00DA1F134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33AE10C6-768E-DD36-E66C-B17FE9E595A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F3366975-B50C-D373-C812-7F551027387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0468F29-72E6-AA14-A668-2311AB449038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1E3C232F-A14F-230F-84CC-E04180C31E4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574728" y="2826267"/>
            <a:ext cx="2741662" cy="1890420"/>
          </a:xfrm>
          <a:custGeom>
            <a:avLst/>
            <a:gdLst/>
            <a:ahLst/>
            <a:cxnLst/>
            <a:rect l="l" t="t" r="r" b="b"/>
            <a:pathLst>
              <a:path w="6854154" h="4726050">
                <a:moveTo>
                  <a:pt x="0" y="0"/>
                </a:moveTo>
                <a:lnTo>
                  <a:pt x="6854154" y="0"/>
                </a:lnTo>
                <a:lnTo>
                  <a:pt x="6854154" y="4726050"/>
                </a:lnTo>
                <a:lnTo>
                  <a:pt x="0" y="4726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Freeform 10"/>
          <p:cNvSpPr/>
          <p:nvPr/>
        </p:nvSpPr>
        <p:spPr>
          <a:xfrm>
            <a:off x="3911552" y="2849389"/>
            <a:ext cx="2815246" cy="1878298"/>
          </a:xfrm>
          <a:custGeom>
            <a:avLst/>
            <a:gdLst/>
            <a:ahLst/>
            <a:cxnLst/>
            <a:rect l="l" t="t" r="r" b="b"/>
            <a:pathLst>
              <a:path w="7038117" h="4695744">
                <a:moveTo>
                  <a:pt x="0" y="0"/>
                </a:moveTo>
                <a:lnTo>
                  <a:pt x="7038117" y="0"/>
                </a:lnTo>
                <a:lnTo>
                  <a:pt x="7038117" y="4695743"/>
                </a:lnTo>
                <a:lnTo>
                  <a:pt x="0" y="4695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1"/>
          <p:cNvSpPr txBox="1"/>
          <p:nvPr/>
        </p:nvSpPr>
        <p:spPr>
          <a:xfrm>
            <a:off x="2089044" y="2118361"/>
            <a:ext cx="3137116" cy="500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9"/>
              </a:lnSpc>
            </a:pPr>
            <a:r>
              <a:rPr lang="en-US" sz="415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Podcasting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19599" y="5124526"/>
            <a:ext cx="2307199" cy="196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30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...and </a:t>
            </a:r>
            <a:r>
              <a:rPr lang="en-US" sz="3000" b="1" dirty="0" err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Wifi</a:t>
            </a:r>
            <a:endParaRPr lang="en-US" sz="3000" b="1" dirty="0">
              <a:solidFill>
                <a:srgbClr val="FFFFFF"/>
              </a:solidFill>
              <a:latin typeface="Inter 1 Bold"/>
              <a:ea typeface="Inter 1 Bold"/>
              <a:cs typeface="Inter 1 Bold"/>
              <a:sym typeface="Inter 1 Bold"/>
            </a:endParaRP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27537824-3EA6-05D0-F0E5-4BE17A0BC10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31D88AD-9605-CBE2-4864-70BBFCB7A92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B755DD60-52E5-1E50-4AF6-10127084C78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440F4BAF-95CE-9945-C4F4-C965AB6682C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D3380FB-A968-922E-8481-E5E9E889E8F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58560E62-A204-F706-4AA8-4FFE13A391D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72816" y="3505200"/>
            <a:ext cx="5369567" cy="76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3"/>
              </a:lnSpc>
            </a:pPr>
            <a:r>
              <a:rPr lang="en-US" sz="1000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YOLO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4CD1ED46-8008-577F-3880-0EF39C8DFA5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D72290B-5F9C-E524-F4AF-43ACF9B89C2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2FBB3AED-FC33-ABD4-DC1F-9B51D55D10D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2E529E3B-5D39-E7B4-6B47-90DB2D002EC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FC45D05-2220-8C0B-F0DF-8B9825D697A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A466B0FD-73F8-ED01-2A5C-EE1039FC8EE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104419A-6F50-F2FF-AFD5-CBB1C72990E1}"/>
              </a:ext>
            </a:extLst>
          </p:cNvPr>
          <p:cNvSpPr/>
          <p:nvPr/>
        </p:nvSpPr>
        <p:spPr>
          <a:xfrm>
            <a:off x="1646225" y="3683084"/>
            <a:ext cx="574850" cy="243450"/>
          </a:xfrm>
          <a:prstGeom prst="roundRect">
            <a:avLst/>
          </a:prstGeom>
          <a:solidFill>
            <a:srgbClr val="C0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27" name="Freeform 10">
            <a:extLst>
              <a:ext uri="{FF2B5EF4-FFF2-40B4-BE49-F238E27FC236}">
                <a16:creationId xmlns:a16="http://schemas.microsoft.com/office/drawing/2014/main" id="{05A7C9E4-E456-7900-8A58-7438FCCAF27B}"/>
              </a:ext>
            </a:extLst>
          </p:cNvPr>
          <p:cNvSpPr/>
          <p:nvPr/>
        </p:nvSpPr>
        <p:spPr>
          <a:xfrm rot="5400000">
            <a:off x="2031231" y="3267642"/>
            <a:ext cx="783840" cy="2307546"/>
          </a:xfrm>
          <a:custGeom>
            <a:avLst/>
            <a:gdLst/>
            <a:ahLst/>
            <a:cxnLst/>
            <a:rect l="l" t="t" r="r" b="b"/>
            <a:pathLst>
              <a:path w="2612801" h="7691824">
                <a:moveTo>
                  <a:pt x="0" y="0"/>
                </a:moveTo>
                <a:lnTo>
                  <a:pt x="2612800" y="0"/>
                </a:lnTo>
                <a:lnTo>
                  <a:pt x="2612800" y="7691824"/>
                </a:lnTo>
                <a:lnTo>
                  <a:pt x="0" y="7691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8714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61E4EB9F-8C35-1C76-7B83-805405392464}"/>
              </a:ext>
            </a:extLst>
          </p:cNvPr>
          <p:cNvSpPr txBox="1"/>
          <p:nvPr/>
        </p:nvSpPr>
        <p:spPr>
          <a:xfrm>
            <a:off x="1728387" y="3730185"/>
            <a:ext cx="410526" cy="147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RFP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D2BB6EEC-AB36-7E56-4BAC-E8C6EE29FE78}"/>
              </a:ext>
            </a:extLst>
          </p:cNvPr>
          <p:cNvSpPr txBox="1"/>
          <p:nvPr/>
        </p:nvSpPr>
        <p:spPr>
          <a:xfrm>
            <a:off x="2267029" y="3175260"/>
            <a:ext cx="506652" cy="241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39"/>
              </a:lnSpc>
            </a:pPr>
            <a:r>
              <a:rPr lang="en-US" sz="1566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Then</a:t>
            </a:r>
          </a:p>
        </p:txBody>
      </p:sp>
      <p:sp>
        <p:nvSpPr>
          <p:cNvPr id="30" name="Freeform 15">
            <a:extLst>
              <a:ext uri="{FF2B5EF4-FFF2-40B4-BE49-F238E27FC236}">
                <a16:creationId xmlns:a16="http://schemas.microsoft.com/office/drawing/2014/main" id="{F3D23DF5-085F-1441-AE76-3F68D7EA4E42}"/>
              </a:ext>
            </a:extLst>
          </p:cNvPr>
          <p:cNvSpPr/>
          <p:nvPr/>
        </p:nvSpPr>
        <p:spPr>
          <a:xfrm rot="5400000">
            <a:off x="5025902" y="3749200"/>
            <a:ext cx="783840" cy="1256002"/>
          </a:xfrm>
          <a:custGeom>
            <a:avLst/>
            <a:gdLst/>
            <a:ahLst/>
            <a:cxnLst/>
            <a:rect l="l" t="t" r="r" b="b"/>
            <a:pathLst>
              <a:path w="2612801" h="4186673">
                <a:moveTo>
                  <a:pt x="0" y="0"/>
                </a:moveTo>
                <a:lnTo>
                  <a:pt x="2612800" y="0"/>
                </a:lnTo>
                <a:lnTo>
                  <a:pt x="2612800" y="4186673"/>
                </a:lnTo>
                <a:lnTo>
                  <a:pt x="0" y="41866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16033" b="-30675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84AB357E-A6FD-86EA-E5E9-8EC8FC525D44}"/>
              </a:ext>
            </a:extLst>
          </p:cNvPr>
          <p:cNvSpPr txBox="1"/>
          <p:nvPr/>
        </p:nvSpPr>
        <p:spPr>
          <a:xfrm>
            <a:off x="5098828" y="3175260"/>
            <a:ext cx="574850" cy="241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39"/>
              </a:lnSpc>
            </a:pPr>
            <a:r>
              <a:rPr lang="en-US" sz="1566" u="sng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Now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94358C93-81A1-5249-2A68-EEFFD8329F57}"/>
              </a:ext>
            </a:extLst>
          </p:cNvPr>
          <p:cNvSpPr txBox="1"/>
          <p:nvPr/>
        </p:nvSpPr>
        <p:spPr>
          <a:xfrm>
            <a:off x="1859233" y="2222197"/>
            <a:ext cx="3596736" cy="56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4"/>
              </a:lnSpc>
            </a:pPr>
            <a:r>
              <a:rPr lang="en-US" sz="4758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Lead Times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A44AC79-9EB6-0813-1115-CD86CD0F9EC8}"/>
              </a:ext>
            </a:extLst>
          </p:cNvPr>
          <p:cNvSpPr/>
          <p:nvPr/>
        </p:nvSpPr>
        <p:spPr>
          <a:xfrm>
            <a:off x="2863128" y="3683084"/>
            <a:ext cx="574850" cy="243450"/>
          </a:xfrm>
          <a:prstGeom prst="roundRect">
            <a:avLst/>
          </a:prstGeom>
          <a:solidFill>
            <a:srgbClr val="FFA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6C82A5E2-F50F-96C1-2A98-318D18B67A32}"/>
              </a:ext>
            </a:extLst>
          </p:cNvPr>
          <p:cNvSpPr txBox="1"/>
          <p:nvPr/>
        </p:nvSpPr>
        <p:spPr>
          <a:xfrm>
            <a:off x="2563263" y="3750768"/>
            <a:ext cx="1174578" cy="14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  <a:spcBef>
                <a:spcPct val="0"/>
              </a:spcBef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Event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4B109E5-7BEB-5998-1CCE-47ED07C12A64}"/>
              </a:ext>
            </a:extLst>
          </p:cNvPr>
          <p:cNvSpPr/>
          <p:nvPr/>
        </p:nvSpPr>
        <p:spPr>
          <a:xfrm>
            <a:off x="2178492" y="4887364"/>
            <a:ext cx="731272" cy="243450"/>
          </a:xfrm>
          <a:prstGeom prst="roundRect">
            <a:avLst/>
          </a:prstGeom>
          <a:solidFill>
            <a:srgbClr val="B2E2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4EB8D601-DD6A-F94B-EC59-8A8E58975940}"/>
              </a:ext>
            </a:extLst>
          </p:cNvPr>
          <p:cNvSpPr txBox="1"/>
          <p:nvPr/>
        </p:nvSpPr>
        <p:spPr>
          <a:xfrm>
            <a:off x="1992233" y="4948762"/>
            <a:ext cx="1108647" cy="14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  <a:spcBef>
                <a:spcPct val="0"/>
              </a:spcBef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Planning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DD1649E9-2519-0F7C-FD8A-EAC1694B47BF}"/>
              </a:ext>
            </a:extLst>
          </p:cNvPr>
          <p:cNvSpPr txBox="1"/>
          <p:nvPr/>
        </p:nvSpPr>
        <p:spPr>
          <a:xfrm>
            <a:off x="4904187" y="3626274"/>
            <a:ext cx="245898" cy="14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  <a:spcBef>
                <a:spcPct val="0"/>
              </a:spcBef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RFP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F8BA517D-C094-B47C-B795-1BF5994AD8E6}"/>
              </a:ext>
            </a:extLst>
          </p:cNvPr>
          <p:cNvSpPr/>
          <p:nvPr/>
        </p:nvSpPr>
        <p:spPr>
          <a:xfrm>
            <a:off x="5379561" y="4804389"/>
            <a:ext cx="574850" cy="243450"/>
          </a:xfrm>
          <a:prstGeom prst="roundRect">
            <a:avLst/>
          </a:prstGeom>
          <a:solidFill>
            <a:srgbClr val="FFA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DEF304A9-ADC8-67ED-6386-52B4B3E8B464}"/>
              </a:ext>
            </a:extLst>
          </p:cNvPr>
          <p:cNvSpPr txBox="1"/>
          <p:nvPr/>
        </p:nvSpPr>
        <p:spPr>
          <a:xfrm>
            <a:off x="5489632" y="4864964"/>
            <a:ext cx="354708" cy="14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  <a:spcBef>
                <a:spcPct val="0"/>
              </a:spcBef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Event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0BEF6F2-8581-8A82-40A7-7AB9F2E91D65}"/>
              </a:ext>
            </a:extLst>
          </p:cNvPr>
          <p:cNvSpPr/>
          <p:nvPr/>
        </p:nvSpPr>
        <p:spPr>
          <a:xfrm>
            <a:off x="4774781" y="3683084"/>
            <a:ext cx="574850" cy="243450"/>
          </a:xfrm>
          <a:prstGeom prst="roundRect">
            <a:avLst/>
          </a:prstGeom>
          <a:solidFill>
            <a:srgbClr val="C0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41" name="TextBox 11">
            <a:extLst>
              <a:ext uri="{FF2B5EF4-FFF2-40B4-BE49-F238E27FC236}">
                <a16:creationId xmlns:a16="http://schemas.microsoft.com/office/drawing/2014/main" id="{6B4AA55D-D981-CDD9-9768-E0253DFE0DE1}"/>
              </a:ext>
            </a:extLst>
          </p:cNvPr>
          <p:cNvSpPr txBox="1"/>
          <p:nvPr/>
        </p:nvSpPr>
        <p:spPr>
          <a:xfrm>
            <a:off x="4856943" y="3730185"/>
            <a:ext cx="410526" cy="147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0"/>
              </a:lnSpc>
            </a:pPr>
            <a:r>
              <a:rPr lang="en-US" sz="1100" dirty="0">
                <a:solidFill>
                  <a:srgbClr val="020202"/>
                </a:solidFill>
                <a:latin typeface="Avenir"/>
                <a:ea typeface="Avenir"/>
                <a:cs typeface="Avenir"/>
                <a:sym typeface="Avenir"/>
              </a:rPr>
              <a:t>RFP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8536D1E9-3F8D-B61A-AC23-04389BC634E5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40A0022-E1FF-3123-A4E1-6B46ED9F749B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60AE65F5-53F8-BED4-4DC1-2DE0F5A3498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414FA04-946D-9F4F-82DC-AACA3E78449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19EEF25-BC65-C60E-CB41-1A4D6B340FF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1656325-6EC4-B079-EDFA-27F1F7B0D9E3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6">
            <a:extLst>
              <a:ext uri="{FF2B5EF4-FFF2-40B4-BE49-F238E27FC236}">
                <a16:creationId xmlns:a16="http://schemas.microsoft.com/office/drawing/2014/main" id="{B967D948-15C3-465D-86BD-2CA09DDE62CA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197AA8E8-5D2D-C218-63D1-4A1F5D58039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6EAAAC0E-C5AD-DFA8-16E4-7A09BF37644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EA55E2A9-EAA2-84B2-076A-77625BCDCA58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0B92A31F-C963-2DC5-BB7E-2A8320E1046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F6764009-BB45-8308-DDA2-7DF6DBE16C6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pic>
        <p:nvPicPr>
          <p:cNvPr id="25" name="Picture 9">
            <a:extLst>
              <a:ext uri="{FF2B5EF4-FFF2-40B4-BE49-F238E27FC236}">
                <a16:creationId xmlns:a16="http://schemas.microsoft.com/office/drawing/2014/main" id="{36FE409D-2532-0054-A821-AC8F938B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13" y="1262512"/>
            <a:ext cx="4389173" cy="4737842"/>
          </a:xfrm>
          <a:prstGeom prst="rect">
            <a:avLst/>
          </a:prstGeom>
        </p:spPr>
      </p:pic>
      <p:sp>
        <p:nvSpPr>
          <p:cNvPr id="26" name="TextBox 14">
            <a:extLst>
              <a:ext uri="{FF2B5EF4-FFF2-40B4-BE49-F238E27FC236}">
                <a16:creationId xmlns:a16="http://schemas.microsoft.com/office/drawing/2014/main" id="{2DB799B8-97C1-AB3C-9089-B6908A98B98E}"/>
              </a:ext>
            </a:extLst>
          </p:cNvPr>
          <p:cNvSpPr txBox="1"/>
          <p:nvPr/>
        </p:nvSpPr>
        <p:spPr>
          <a:xfrm rot="-5400000">
            <a:off x="812026" y="3541667"/>
            <a:ext cx="1496357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% OF PLANNERS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50566653-75A4-BB52-4714-D5D6B91E6E58}"/>
              </a:ext>
            </a:extLst>
          </p:cNvPr>
          <p:cNvSpPr txBox="1"/>
          <p:nvPr/>
        </p:nvSpPr>
        <p:spPr>
          <a:xfrm>
            <a:off x="2487089" y="2514744"/>
            <a:ext cx="59400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73"/>
              </a:lnSpc>
            </a:pPr>
            <a:r>
              <a:rPr lang="en-US" sz="187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34%</a:t>
            </a:r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29452B0B-EA9E-C20D-ABAD-3265B71120DC}"/>
              </a:ext>
            </a:extLst>
          </p:cNvPr>
          <p:cNvSpPr txBox="1"/>
          <p:nvPr/>
        </p:nvSpPr>
        <p:spPr>
          <a:xfrm>
            <a:off x="4554266" y="1991409"/>
            <a:ext cx="59400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73"/>
              </a:lnSpc>
            </a:pPr>
            <a:r>
              <a:rPr lang="en-US" sz="187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41%</a:t>
            </a:r>
          </a:p>
        </p:txBody>
      </p:sp>
      <p:grpSp>
        <p:nvGrpSpPr>
          <p:cNvPr id="29" name="Group 10">
            <a:extLst>
              <a:ext uri="{FF2B5EF4-FFF2-40B4-BE49-F238E27FC236}">
                <a16:creationId xmlns:a16="http://schemas.microsoft.com/office/drawing/2014/main" id="{96D0CBBF-DC85-798D-293E-29784AB63230}"/>
              </a:ext>
            </a:extLst>
          </p:cNvPr>
          <p:cNvGrpSpPr/>
          <p:nvPr/>
        </p:nvGrpSpPr>
        <p:grpSpPr>
          <a:xfrm>
            <a:off x="2858548" y="5994355"/>
            <a:ext cx="194912" cy="194912"/>
            <a:chOff x="0" y="0"/>
            <a:chExt cx="77022" cy="77022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283CA00-68C3-63FD-6859-56990C4FBF37}"/>
                </a:ext>
              </a:extLst>
            </p:cNvPr>
            <p:cNvSpPr/>
            <p:nvPr/>
          </p:nvSpPr>
          <p:spPr>
            <a:xfrm>
              <a:off x="0" y="0"/>
              <a:ext cx="77022" cy="77022"/>
            </a:xfrm>
            <a:custGeom>
              <a:avLst/>
              <a:gdLst/>
              <a:ahLst/>
              <a:cxnLst/>
              <a:rect l="l" t="t" r="r" b="b"/>
              <a:pathLst>
                <a:path w="77022" h="77022">
                  <a:moveTo>
                    <a:pt x="0" y="0"/>
                  </a:moveTo>
                  <a:lnTo>
                    <a:pt x="77022" y="0"/>
                  </a:lnTo>
                  <a:lnTo>
                    <a:pt x="77022" y="77022"/>
                  </a:lnTo>
                  <a:lnTo>
                    <a:pt x="0" y="77022"/>
                  </a:lnTo>
                  <a:close/>
                </a:path>
              </a:pathLst>
            </a:custGeom>
            <a:solidFill>
              <a:srgbClr val="00CED1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757FA918-CD24-41FF-7F37-30389BA3B0D6}"/>
                </a:ext>
              </a:extLst>
            </p:cNvPr>
            <p:cNvSpPr txBox="1"/>
            <p:nvPr/>
          </p:nvSpPr>
          <p:spPr>
            <a:xfrm>
              <a:off x="0" y="-38100"/>
              <a:ext cx="77022" cy="115122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sp>
        <p:nvSpPr>
          <p:cNvPr id="32" name="TextBox 18">
            <a:extLst>
              <a:ext uri="{FF2B5EF4-FFF2-40B4-BE49-F238E27FC236}">
                <a16:creationId xmlns:a16="http://schemas.microsoft.com/office/drawing/2014/main" id="{8FBC43B7-C234-E377-933B-591E9A2936D8}"/>
              </a:ext>
            </a:extLst>
          </p:cNvPr>
          <p:cNvSpPr txBox="1"/>
          <p:nvPr/>
        </p:nvSpPr>
        <p:spPr>
          <a:xfrm>
            <a:off x="3136771" y="6032982"/>
            <a:ext cx="1933763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3"/>
              </a:lnSpc>
            </a:pPr>
            <a:r>
              <a:rPr lang="en-US" sz="1133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JULY/AUGUST 2024</a:t>
            </a: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FB896D41-2D88-F7C8-FA82-73BC8A5B6321}"/>
              </a:ext>
            </a:extLst>
          </p:cNvPr>
          <p:cNvSpPr txBox="1"/>
          <p:nvPr/>
        </p:nvSpPr>
        <p:spPr>
          <a:xfrm>
            <a:off x="1219200" y="760002"/>
            <a:ext cx="5281667" cy="50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0"/>
              </a:lnSpc>
            </a:pPr>
            <a:r>
              <a:rPr lang="en-US" sz="4226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Current</a:t>
            </a:r>
            <a:r>
              <a:rPr lang="en-US" sz="4226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 </a:t>
            </a:r>
            <a:r>
              <a:rPr lang="en-US" sz="4226" b="1" dirty="0">
                <a:solidFill>
                  <a:srgbClr val="00CED1"/>
                </a:solidFill>
                <a:latin typeface="Inter 1 Bold"/>
                <a:ea typeface="Inter 1 Bold"/>
                <a:cs typeface="Inter 1 Bold"/>
                <a:sym typeface="Inter 1 Bold"/>
              </a:rPr>
              <a:t>Lead </a:t>
            </a:r>
            <a:r>
              <a:rPr lang="en-US" sz="4226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Times</a:t>
            </a: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975F2283-43AE-9401-A79C-519CA0709B13}"/>
              </a:ext>
            </a:extLst>
          </p:cNvPr>
          <p:cNvSpPr txBox="1"/>
          <p:nvPr/>
        </p:nvSpPr>
        <p:spPr>
          <a:xfrm>
            <a:off x="5486400" y="6542651"/>
            <a:ext cx="159314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6"/>
              </a:lnSpc>
            </a:pPr>
            <a:r>
              <a:rPr lang="en-US" sz="1116" dirty="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SOURCE: NORTHSTAR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10">
            <a:extLst>
              <a:ext uri="{FF2B5EF4-FFF2-40B4-BE49-F238E27FC236}">
                <a16:creationId xmlns:a16="http://schemas.microsoft.com/office/drawing/2014/main" id="{5ABEF945-60C2-4BDB-48F1-D6F1A8E21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4036126" y="365668"/>
            <a:ext cx="3456540" cy="3456540"/>
          </a:xfrm>
          <a:prstGeom prst="rect">
            <a:avLst/>
          </a:prstGeom>
        </p:spPr>
      </p:pic>
      <p:sp>
        <p:nvSpPr>
          <p:cNvPr id="46" name="Freeform 11">
            <a:extLst>
              <a:ext uri="{FF2B5EF4-FFF2-40B4-BE49-F238E27FC236}">
                <a16:creationId xmlns:a16="http://schemas.microsoft.com/office/drawing/2014/main" id="{3D19BF24-3C62-6AC3-52D1-90CD72DC154E}"/>
              </a:ext>
            </a:extLst>
          </p:cNvPr>
          <p:cNvSpPr/>
          <p:nvPr/>
        </p:nvSpPr>
        <p:spPr>
          <a:xfrm>
            <a:off x="5372975" y="1753679"/>
            <a:ext cx="782841" cy="780884"/>
          </a:xfrm>
          <a:custGeom>
            <a:avLst/>
            <a:gdLst/>
            <a:ahLst/>
            <a:cxnLst/>
            <a:rect l="l" t="t" r="r" b="b"/>
            <a:pathLst>
              <a:path w="1957102" h="1952210">
                <a:moveTo>
                  <a:pt x="0" y="0"/>
                </a:moveTo>
                <a:lnTo>
                  <a:pt x="1957102" y="0"/>
                </a:lnTo>
                <a:lnTo>
                  <a:pt x="1957102" y="1952210"/>
                </a:lnTo>
                <a:lnTo>
                  <a:pt x="0" y="1952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8AFD0F71-E983-6D44-80D5-2823A527BFEE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0575BC44-9112-A658-2509-D25FBF7CC00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514388C9-D997-6451-99F3-42EB6D21B14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2D01234-9800-931E-4B74-D9CBA0E35B7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DDD2E30-F071-983D-4837-145F4D0BC65C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A08247F-F56E-2295-2239-C94B3676A5A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11" name="Freeform 6">
            <a:extLst>
              <a:ext uri="{FF2B5EF4-FFF2-40B4-BE49-F238E27FC236}">
                <a16:creationId xmlns:a16="http://schemas.microsoft.com/office/drawing/2014/main" id="{6D322C45-A373-08E4-F6BC-D0AB733C07C9}"/>
              </a:ext>
            </a:extLst>
          </p:cNvPr>
          <p:cNvSpPr/>
          <p:nvPr/>
        </p:nvSpPr>
        <p:spPr>
          <a:xfrm>
            <a:off x="438061" y="609600"/>
            <a:ext cx="687158" cy="213021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D53A385-63C5-30A8-83DD-2923E4A3B972}"/>
              </a:ext>
            </a:extLst>
          </p:cNvPr>
          <p:cNvGrpSpPr/>
          <p:nvPr/>
        </p:nvGrpSpPr>
        <p:grpSpPr>
          <a:xfrm>
            <a:off x="618592" y="3822208"/>
            <a:ext cx="2042992" cy="726684"/>
            <a:chOff x="0" y="51994"/>
            <a:chExt cx="4087051" cy="1453748"/>
          </a:xfrm>
        </p:grpSpPr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D436F8E3-0087-6A6E-6CC3-78F469699CAB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D85F2FB9-A60E-8EB3-56D8-56FC08D1190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1B8D5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17" name="TextBox 15">
                <a:extLst>
                  <a:ext uri="{FF2B5EF4-FFF2-40B4-BE49-F238E27FC236}">
                    <a16:creationId xmlns:a16="http://schemas.microsoft.com/office/drawing/2014/main" id="{04409EAA-921D-6793-D4D3-9C147C03CC68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353A51C7-62E8-16CB-AB96-EC974B63E27B}"/>
                </a:ext>
              </a:extLst>
            </p:cNvPr>
            <p:cNvSpPr txBox="1"/>
            <p:nvPr/>
          </p:nvSpPr>
          <p:spPr>
            <a:xfrm>
              <a:off x="1093555" y="57149"/>
              <a:ext cx="2361935" cy="615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32.7%</a:t>
              </a:r>
            </a:p>
          </p:txBody>
        </p:sp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D73DA60B-7C1A-6CB8-1559-01EAB56EABFA}"/>
                </a:ext>
              </a:extLst>
            </p:cNvPr>
            <p:cNvSpPr txBox="1"/>
            <p:nvPr/>
          </p:nvSpPr>
          <p:spPr>
            <a:xfrm>
              <a:off x="1093555" y="787408"/>
              <a:ext cx="2993496" cy="718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REGISTERING AT </a:t>
              </a:r>
            </a:p>
            <a:p>
              <a:pPr>
                <a:lnSpc>
                  <a:spcPts val="1376"/>
                </a:lnSpc>
              </a:pPr>
              <a:r>
                <a:rPr lang="en-US" sz="1376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THE SAME TIME</a:t>
              </a:r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A4ED5EB0-5625-0247-3D71-5FFC464B3080}"/>
              </a:ext>
            </a:extLst>
          </p:cNvPr>
          <p:cNvGrpSpPr/>
          <p:nvPr/>
        </p:nvGrpSpPr>
        <p:grpSpPr>
          <a:xfrm>
            <a:off x="3191494" y="3020359"/>
            <a:ext cx="312852" cy="312852"/>
            <a:chOff x="0" y="0"/>
            <a:chExt cx="812800" cy="8128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67E7CF2-EF5A-3AD8-10E6-605EC78388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8E64832C-880C-3E63-E8FB-FBBD3E89F10B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21" name="Group 22">
            <a:extLst>
              <a:ext uri="{FF2B5EF4-FFF2-40B4-BE49-F238E27FC236}">
                <a16:creationId xmlns:a16="http://schemas.microsoft.com/office/drawing/2014/main" id="{7074717D-C565-3D7E-5696-76B1B055B6AB}"/>
              </a:ext>
            </a:extLst>
          </p:cNvPr>
          <p:cNvGrpSpPr/>
          <p:nvPr/>
        </p:nvGrpSpPr>
        <p:grpSpPr>
          <a:xfrm>
            <a:off x="618592" y="3036842"/>
            <a:ext cx="312852" cy="312853"/>
            <a:chOff x="0" y="0"/>
            <a:chExt cx="812800" cy="812800"/>
          </a:xfrm>
        </p:grpSpPr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D8F76EAA-6CF4-32AB-5BA9-D6BB4F7416E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D2443208-BC25-DB97-54C2-6FF663B2276E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24" name="TextBox 25">
            <a:extLst>
              <a:ext uri="{FF2B5EF4-FFF2-40B4-BE49-F238E27FC236}">
                <a16:creationId xmlns:a16="http://schemas.microsoft.com/office/drawing/2014/main" id="{9373C5D2-B32D-3934-B52C-DB30ABF68E2D}"/>
              </a:ext>
            </a:extLst>
          </p:cNvPr>
          <p:cNvSpPr txBox="1"/>
          <p:nvPr/>
        </p:nvSpPr>
        <p:spPr>
          <a:xfrm>
            <a:off x="1165227" y="3403802"/>
            <a:ext cx="1662094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REGISTERING LATE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6CD4EC43-D03C-3FD9-B125-3C6C9725142B}"/>
              </a:ext>
            </a:extLst>
          </p:cNvPr>
          <p:cNvSpPr txBox="1"/>
          <p:nvPr/>
        </p:nvSpPr>
        <p:spPr>
          <a:xfrm>
            <a:off x="1165227" y="3037918"/>
            <a:ext cx="11727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22"/>
              </a:lnSpc>
              <a:spcBef>
                <a:spcPct val="0"/>
              </a:spcBef>
            </a:pPr>
            <a:r>
              <a:rPr lang="en-US" sz="2422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47.8%</a:t>
            </a:r>
          </a:p>
        </p:txBody>
      </p:sp>
      <p:grpSp>
        <p:nvGrpSpPr>
          <p:cNvPr id="26" name="Group 27">
            <a:extLst>
              <a:ext uri="{FF2B5EF4-FFF2-40B4-BE49-F238E27FC236}">
                <a16:creationId xmlns:a16="http://schemas.microsoft.com/office/drawing/2014/main" id="{76F6D063-1D23-B3AE-7D56-5AF3614D8AEC}"/>
              </a:ext>
            </a:extLst>
          </p:cNvPr>
          <p:cNvGrpSpPr/>
          <p:nvPr/>
        </p:nvGrpSpPr>
        <p:grpSpPr>
          <a:xfrm>
            <a:off x="618590" y="4783459"/>
            <a:ext cx="312852" cy="312852"/>
            <a:chOff x="0" y="0"/>
            <a:chExt cx="812800" cy="812800"/>
          </a:xfrm>
        </p:grpSpPr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D53B335F-90EC-33FE-2FEB-D5BEC3A5B99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4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8" name="TextBox 29">
              <a:extLst>
                <a:ext uri="{FF2B5EF4-FFF2-40B4-BE49-F238E27FC236}">
                  <a16:creationId xmlns:a16="http://schemas.microsoft.com/office/drawing/2014/main" id="{589EC9C0-A7C2-C4CC-D71E-FB1D73661CD4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29" name="TextBox 32">
            <a:extLst>
              <a:ext uri="{FF2B5EF4-FFF2-40B4-BE49-F238E27FC236}">
                <a16:creationId xmlns:a16="http://schemas.microsoft.com/office/drawing/2014/main" id="{7582253C-5B37-06BF-B021-DF269086B0E9}"/>
              </a:ext>
            </a:extLst>
          </p:cNvPr>
          <p:cNvSpPr txBox="1"/>
          <p:nvPr/>
        </p:nvSpPr>
        <p:spPr>
          <a:xfrm>
            <a:off x="605104" y="1377257"/>
            <a:ext cx="41129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3"/>
              </a:lnSpc>
            </a:pPr>
            <a:r>
              <a:rPr lang="en-US" sz="3083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ARE ATTENDEES FOR YOUR MAIN EVENT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0C76DCC4-58DC-8D3E-D8C0-6BDA39B08808}"/>
              </a:ext>
            </a:extLst>
          </p:cNvPr>
          <p:cNvSpPr txBox="1"/>
          <p:nvPr/>
        </p:nvSpPr>
        <p:spPr>
          <a:xfrm>
            <a:off x="3738132" y="3032461"/>
            <a:ext cx="118065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2"/>
              </a:lnSpc>
            </a:pPr>
            <a:r>
              <a:rPr lang="en-US" sz="2422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6.8%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3F0167CD-F16B-80B4-CE2D-41682311478F}"/>
              </a:ext>
            </a:extLst>
          </p:cNvPr>
          <p:cNvSpPr txBox="1"/>
          <p:nvPr/>
        </p:nvSpPr>
        <p:spPr>
          <a:xfrm>
            <a:off x="1165227" y="5155179"/>
            <a:ext cx="2656851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REGISTERING THE WEEK BEFORE THE EVENT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894141D4-D997-E326-2D29-61B0B81F45C6}"/>
              </a:ext>
            </a:extLst>
          </p:cNvPr>
          <p:cNvSpPr txBox="1"/>
          <p:nvPr/>
        </p:nvSpPr>
        <p:spPr>
          <a:xfrm>
            <a:off x="1165227" y="4794056"/>
            <a:ext cx="96829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22"/>
              </a:lnSpc>
              <a:spcBef>
                <a:spcPct val="0"/>
              </a:spcBef>
            </a:pPr>
            <a:r>
              <a:rPr lang="en-US" sz="2422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12.7%</a:t>
            </a:r>
          </a:p>
        </p:txBody>
      </p:sp>
      <p:sp>
        <p:nvSpPr>
          <p:cNvPr id="33" name="Freeform 49">
            <a:extLst>
              <a:ext uri="{FF2B5EF4-FFF2-40B4-BE49-F238E27FC236}">
                <a16:creationId xmlns:a16="http://schemas.microsoft.com/office/drawing/2014/main" id="{24467B01-E005-E950-AE0F-DDB2FD933B50}"/>
              </a:ext>
            </a:extLst>
          </p:cNvPr>
          <p:cNvSpPr/>
          <p:nvPr/>
        </p:nvSpPr>
        <p:spPr>
          <a:xfrm>
            <a:off x="3419546" y="4430263"/>
            <a:ext cx="769666" cy="1252298"/>
          </a:xfrm>
          <a:custGeom>
            <a:avLst/>
            <a:gdLst/>
            <a:ahLst/>
            <a:cxnLst/>
            <a:rect l="l" t="t" r="r" b="b"/>
            <a:pathLst>
              <a:path w="1154799" h="1878938">
                <a:moveTo>
                  <a:pt x="0" y="0"/>
                </a:moveTo>
                <a:lnTo>
                  <a:pt x="1154798" y="0"/>
                </a:lnTo>
                <a:lnTo>
                  <a:pt x="1154798" y="1878938"/>
                </a:lnTo>
                <a:lnTo>
                  <a:pt x="0" y="1878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374" r="-18286" b="-21823"/>
            </a:stretch>
          </a:blipFill>
        </p:spPr>
        <p:txBody>
          <a:bodyPr/>
          <a:lstStyle/>
          <a:p>
            <a:endParaRPr lang="en-US" sz="61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5">
            <a:extLst>
              <a:ext uri="{FF2B5EF4-FFF2-40B4-BE49-F238E27FC236}">
                <a16:creationId xmlns:a16="http://schemas.microsoft.com/office/drawing/2014/main" id="{6F82E3C3-0716-14A1-EFC7-F4B39B7F32EE}"/>
              </a:ext>
            </a:extLst>
          </p:cNvPr>
          <p:cNvSpPr txBox="1"/>
          <p:nvPr/>
        </p:nvSpPr>
        <p:spPr>
          <a:xfrm>
            <a:off x="1980305" y="1259681"/>
            <a:ext cx="335459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460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Early birds</a:t>
            </a:r>
            <a:r>
              <a:rPr lang="en-US" sz="3460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 don’t work as they used to. 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8B591187-8E51-0F03-634A-B545FFDC982F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E2E8E897-11DB-02D7-0D36-FD059776A9A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8125C6C4-E8BF-DC6A-0A42-4AF66841EE6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492B5C8-3395-95BB-1545-1DC3229A6E38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C98BC9A-48D9-0DB0-7388-954AE54B869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9542231-EF55-1A96-966C-B35B1DF5263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1A8721-E1AF-B945-E31F-D9DFA1F196E0}"/>
              </a:ext>
            </a:extLst>
          </p:cNvPr>
          <p:cNvGrpSpPr/>
          <p:nvPr/>
        </p:nvGrpSpPr>
        <p:grpSpPr>
          <a:xfrm>
            <a:off x="1533869" y="3501084"/>
            <a:ext cx="4247463" cy="2537820"/>
            <a:chOff x="1235415" y="3501084"/>
            <a:chExt cx="4247463" cy="253782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6ECB471-048E-EFD3-5110-7784ECC68CC4}"/>
                </a:ext>
              </a:extLst>
            </p:cNvPr>
            <p:cNvSpPr/>
            <p:nvPr/>
          </p:nvSpPr>
          <p:spPr>
            <a:xfrm>
              <a:off x="1901650" y="3524302"/>
              <a:ext cx="1767102" cy="612398"/>
            </a:xfrm>
            <a:prstGeom prst="roundRect">
              <a:avLst/>
            </a:prstGeom>
            <a:solidFill>
              <a:srgbClr val="C0E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16" dirty="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B2EBE5E-14AB-A20D-F1A2-2BAC3119BE3F}"/>
                </a:ext>
              </a:extLst>
            </p:cNvPr>
            <p:cNvSpPr/>
            <p:nvPr/>
          </p:nvSpPr>
          <p:spPr>
            <a:xfrm rot="5400000">
              <a:off x="3076054" y="3137299"/>
              <a:ext cx="1116376" cy="3286497"/>
            </a:xfrm>
            <a:custGeom>
              <a:avLst/>
              <a:gdLst/>
              <a:ahLst/>
              <a:cxnLst/>
              <a:rect l="l" t="t" r="r" b="b"/>
              <a:pathLst>
                <a:path w="2233332" h="6574705">
                  <a:moveTo>
                    <a:pt x="0" y="0"/>
                  </a:moveTo>
                  <a:lnTo>
                    <a:pt x="2233332" y="0"/>
                  </a:lnTo>
                  <a:lnTo>
                    <a:pt x="2233332" y="6574705"/>
                  </a:lnTo>
                  <a:lnTo>
                    <a:pt x="0" y="65747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88714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E650F56-4F28-F34F-408E-47D5F99D8D74}"/>
                </a:ext>
              </a:extLst>
            </p:cNvPr>
            <p:cNvSpPr/>
            <p:nvPr/>
          </p:nvSpPr>
          <p:spPr>
            <a:xfrm>
              <a:off x="1235415" y="4490554"/>
              <a:ext cx="607599" cy="579980"/>
            </a:xfrm>
            <a:custGeom>
              <a:avLst/>
              <a:gdLst/>
              <a:ahLst/>
              <a:cxnLst/>
              <a:rect l="l" t="t" r="r" b="b"/>
              <a:pathLst>
                <a:path w="1215514" h="1160263">
                  <a:moveTo>
                    <a:pt x="0" y="0"/>
                  </a:moveTo>
                  <a:lnTo>
                    <a:pt x="1215514" y="0"/>
                  </a:lnTo>
                  <a:lnTo>
                    <a:pt x="1215514" y="1160263"/>
                  </a:lnTo>
                  <a:lnTo>
                    <a:pt x="0" y="1160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23157F4-81F9-C4C9-84C8-D9BE77D958C6}"/>
                </a:ext>
              </a:extLst>
            </p:cNvPr>
            <p:cNvSpPr txBox="1"/>
            <p:nvPr/>
          </p:nvSpPr>
          <p:spPr>
            <a:xfrm>
              <a:off x="1843012" y="3628775"/>
              <a:ext cx="1884378" cy="443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0"/>
                </a:lnSpc>
              </a:pPr>
              <a:r>
                <a:rPr lang="en-US" sz="1633" dirty="0">
                  <a:solidFill>
                    <a:srgbClr val="020202"/>
                  </a:solidFill>
                  <a:latin typeface="Avenir"/>
                  <a:ea typeface="Avenir"/>
                  <a:cs typeface="Avenir"/>
                  <a:sym typeface="Avenir"/>
                </a:rPr>
                <a:t>Top speaker</a:t>
              </a:r>
            </a:p>
            <a:p>
              <a:pPr algn="ctr">
                <a:lnSpc>
                  <a:spcPts val="1650"/>
                </a:lnSpc>
              </a:pPr>
              <a:r>
                <a:rPr lang="en-US" sz="1633" dirty="0">
                  <a:solidFill>
                    <a:srgbClr val="020202"/>
                  </a:solidFill>
                  <a:latin typeface="Avenir"/>
                  <a:ea typeface="Avenir"/>
                  <a:cs typeface="Avenir"/>
                  <a:sym typeface="Avenir"/>
                </a:rPr>
                <a:t>announcements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335113F-3EB7-9B78-B0D1-FEE2B291E62B}"/>
                </a:ext>
              </a:extLst>
            </p:cNvPr>
            <p:cNvSpPr/>
            <p:nvPr/>
          </p:nvSpPr>
          <p:spPr>
            <a:xfrm>
              <a:off x="3810000" y="3501084"/>
              <a:ext cx="1653683" cy="612398"/>
            </a:xfrm>
            <a:prstGeom prst="roundRect">
              <a:avLst/>
            </a:prstGeom>
            <a:solidFill>
              <a:srgbClr val="F798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16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DF35B4-7878-A060-D950-B0D192E87208}"/>
                </a:ext>
              </a:extLst>
            </p:cNvPr>
            <p:cNvSpPr txBox="1"/>
            <p:nvPr/>
          </p:nvSpPr>
          <p:spPr>
            <a:xfrm>
              <a:off x="3810000" y="3628775"/>
              <a:ext cx="1672878" cy="443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0"/>
                </a:lnSpc>
                <a:spcBef>
                  <a:spcPct val="0"/>
                </a:spcBef>
              </a:pPr>
              <a:r>
                <a:rPr lang="en-US" sz="1633" dirty="0">
                  <a:solidFill>
                    <a:srgbClr val="020202"/>
                  </a:solidFill>
                  <a:latin typeface="Avenir"/>
                  <a:ea typeface="Avenir"/>
                  <a:cs typeface="Avenir"/>
                  <a:sym typeface="Avenir"/>
                </a:rPr>
                <a:t>Price </a:t>
              </a:r>
            </a:p>
            <a:p>
              <a:pPr algn="ctr">
                <a:lnSpc>
                  <a:spcPts val="1650"/>
                </a:lnSpc>
                <a:spcBef>
                  <a:spcPct val="0"/>
                </a:spcBef>
              </a:pPr>
              <a:r>
                <a:rPr lang="en-US" sz="1633" dirty="0">
                  <a:solidFill>
                    <a:srgbClr val="020202"/>
                  </a:solidFill>
                  <a:latin typeface="Avenir"/>
                  <a:ea typeface="Avenir"/>
                  <a:cs typeface="Avenir"/>
                  <a:sym typeface="Avenir"/>
                </a:rPr>
                <a:t>increase cliffs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24D6960-BABA-C882-2211-C26B1E1922FF}"/>
                </a:ext>
              </a:extLst>
            </p:cNvPr>
            <p:cNvSpPr/>
            <p:nvPr/>
          </p:nvSpPr>
          <p:spPr>
            <a:xfrm>
              <a:off x="2785201" y="5426506"/>
              <a:ext cx="1943871" cy="612398"/>
            </a:xfrm>
            <a:prstGeom prst="roundRect">
              <a:avLst/>
            </a:prstGeom>
            <a:solidFill>
              <a:srgbClr val="B2E2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16" dirty="0"/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AE0956F0-F05C-6358-3610-1F679F9A96A3}"/>
                </a:ext>
              </a:extLst>
            </p:cNvPr>
            <p:cNvSpPr txBox="1"/>
            <p:nvPr/>
          </p:nvSpPr>
          <p:spPr>
            <a:xfrm>
              <a:off x="2762852" y="5513832"/>
              <a:ext cx="1929074" cy="443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0"/>
                </a:lnSpc>
                <a:spcBef>
                  <a:spcPct val="0"/>
                </a:spcBef>
              </a:pPr>
              <a:r>
                <a:rPr lang="en-US" sz="1633" dirty="0">
                  <a:solidFill>
                    <a:srgbClr val="020202"/>
                  </a:solidFill>
                  <a:latin typeface="Avenir"/>
                  <a:ea typeface="Avenir"/>
                  <a:cs typeface="Avenir"/>
                  <a:sym typeface="Avenir"/>
                </a:rPr>
                <a:t>Progress bar with available tickets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824109" y="4054961"/>
            <a:ext cx="397482" cy="397482"/>
          </a:xfrm>
          <a:custGeom>
            <a:avLst/>
            <a:gdLst/>
            <a:ahLst/>
            <a:cxnLst/>
            <a:rect l="l" t="t" r="r" b="b"/>
            <a:pathLst>
              <a:path w="993704" h="993704">
                <a:moveTo>
                  <a:pt x="0" y="0"/>
                </a:moveTo>
                <a:lnTo>
                  <a:pt x="993705" y="0"/>
                </a:lnTo>
                <a:lnTo>
                  <a:pt x="993705" y="993704"/>
                </a:lnTo>
                <a:lnTo>
                  <a:pt x="0" y="993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2" name="Freeform 12"/>
          <p:cNvSpPr/>
          <p:nvPr/>
        </p:nvSpPr>
        <p:spPr>
          <a:xfrm>
            <a:off x="3425155" y="4054961"/>
            <a:ext cx="464891" cy="397482"/>
          </a:xfrm>
          <a:custGeom>
            <a:avLst/>
            <a:gdLst/>
            <a:ahLst/>
            <a:cxnLst/>
            <a:rect l="l" t="t" r="r" b="b"/>
            <a:pathLst>
              <a:path w="1162227" h="993704">
                <a:moveTo>
                  <a:pt x="0" y="0"/>
                </a:moveTo>
                <a:lnTo>
                  <a:pt x="1162228" y="0"/>
                </a:lnTo>
                <a:lnTo>
                  <a:pt x="1162228" y="993704"/>
                </a:lnTo>
                <a:lnTo>
                  <a:pt x="0" y="9937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3" name="Freeform 13"/>
          <p:cNvSpPr/>
          <p:nvPr/>
        </p:nvSpPr>
        <p:spPr>
          <a:xfrm>
            <a:off x="5007401" y="4054961"/>
            <a:ext cx="385060" cy="397482"/>
          </a:xfrm>
          <a:custGeom>
            <a:avLst/>
            <a:gdLst/>
            <a:ahLst/>
            <a:cxnLst/>
            <a:rect l="l" t="t" r="r" b="b"/>
            <a:pathLst>
              <a:path w="962651" h="993704">
                <a:moveTo>
                  <a:pt x="0" y="0"/>
                </a:moveTo>
                <a:lnTo>
                  <a:pt x="962651" y="0"/>
                </a:lnTo>
                <a:lnTo>
                  <a:pt x="962651" y="993704"/>
                </a:lnTo>
                <a:lnTo>
                  <a:pt x="0" y="9937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4" name="Freeform 14"/>
          <p:cNvSpPr/>
          <p:nvPr/>
        </p:nvSpPr>
        <p:spPr>
          <a:xfrm>
            <a:off x="1824113" y="1954851"/>
            <a:ext cx="3666978" cy="4482356"/>
          </a:xfrm>
          <a:custGeom>
            <a:avLst/>
            <a:gdLst/>
            <a:ahLst/>
            <a:cxnLst/>
            <a:rect l="l" t="t" r="r" b="b"/>
            <a:pathLst>
              <a:path w="5473431" h="6690488">
                <a:moveTo>
                  <a:pt x="0" y="0"/>
                </a:moveTo>
                <a:lnTo>
                  <a:pt x="5473430" y="0"/>
                </a:lnTo>
                <a:lnTo>
                  <a:pt x="5473430" y="6690488"/>
                </a:lnTo>
                <a:lnTo>
                  <a:pt x="0" y="66904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5" name="TextBox 15"/>
          <p:cNvSpPr txBox="1"/>
          <p:nvPr/>
        </p:nvSpPr>
        <p:spPr>
          <a:xfrm>
            <a:off x="861627" y="1275641"/>
            <a:ext cx="5783014" cy="425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3512" b="1" spc="-154" dirty="0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PREDICTING ATTENDANCE</a:t>
            </a:r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1B9E6E2E-481F-2B89-0A4B-C514E1FAB05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51A81139-A535-67B5-86A2-CC0FD1CB8D6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230C5070-D6BD-D534-7A02-74B112D7931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9FD369B5-0387-B395-ACB8-6042FACA3ED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14E64CA-7326-7316-8283-80041900CC4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715C02BE-F54D-F8B9-8D1A-738DE45B3A0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760680" y="1885950"/>
            <a:ext cx="3704018" cy="182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2"/>
              </a:lnSpc>
            </a:pPr>
            <a:r>
              <a:rPr lang="en-US" sz="4502" b="1">
                <a:solidFill>
                  <a:srgbClr val="FCFCFC"/>
                </a:solidFill>
                <a:latin typeface="Avenir Bold"/>
                <a:ea typeface="Avenir Bold"/>
                <a:cs typeface="Avenir Bold"/>
                <a:sym typeface="Avenir Bold"/>
              </a:rPr>
              <a:t>14 Tactics to Fight Late Registrations</a:t>
            </a: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B5B697A3-7936-4F46-B0B6-3C19868F24B3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60F436FF-626C-F68F-6134-8E293373401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1614C8B9-E54D-726D-83C0-79D75206A1C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6" name="Group 6">
            <a:extLst>
              <a:ext uri="{FF2B5EF4-FFF2-40B4-BE49-F238E27FC236}">
                <a16:creationId xmlns:a16="http://schemas.microsoft.com/office/drawing/2014/main" id="{3085B604-5C91-E90F-6CCA-EE8DDEA06BE4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49AE99B6-DBE9-013D-FF13-A6639EA475D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5315D4FE-FADA-9DBA-8143-CD96F173BE8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9" name="Group 2">
            <a:extLst>
              <a:ext uri="{FF2B5EF4-FFF2-40B4-BE49-F238E27FC236}">
                <a16:creationId xmlns:a16="http://schemas.microsoft.com/office/drawing/2014/main" id="{D21027C5-7271-8E35-EE6F-616E45ED9AE8}"/>
              </a:ext>
            </a:extLst>
          </p:cNvPr>
          <p:cNvGrpSpPr/>
          <p:nvPr/>
        </p:nvGrpSpPr>
        <p:grpSpPr>
          <a:xfrm>
            <a:off x="-251463" y="4038600"/>
            <a:ext cx="1325885" cy="1636471"/>
            <a:chOff x="0" y="0"/>
            <a:chExt cx="2652461" cy="3273797"/>
          </a:xfrm>
        </p:grpSpPr>
        <p:pic>
          <p:nvPicPr>
            <p:cNvPr id="30" name="Picture 3">
              <a:extLst>
                <a:ext uri="{FF2B5EF4-FFF2-40B4-BE49-F238E27FC236}">
                  <a16:creationId xmlns:a16="http://schemas.microsoft.com/office/drawing/2014/main" id="{BF970440-F0FE-ACC6-3931-0D37CF7D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0AF7939B-5FA6-016C-5757-24D62B93D80B}"/>
              </a:ext>
            </a:extLst>
          </p:cNvPr>
          <p:cNvGrpSpPr/>
          <p:nvPr/>
        </p:nvGrpSpPr>
        <p:grpSpPr>
          <a:xfrm>
            <a:off x="-251463" y="5904747"/>
            <a:ext cx="1325885" cy="1636471"/>
            <a:chOff x="0" y="0"/>
            <a:chExt cx="2652461" cy="3273797"/>
          </a:xfrm>
        </p:grpSpPr>
        <p:pic>
          <p:nvPicPr>
            <p:cNvPr id="32" name="Picture 5">
              <a:extLst>
                <a:ext uri="{FF2B5EF4-FFF2-40B4-BE49-F238E27FC236}">
                  <a16:creationId xmlns:a16="http://schemas.microsoft.com/office/drawing/2014/main" id="{C75EDF72-77C3-6BF5-E7B6-16307A70E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33" name="Group 6">
            <a:extLst>
              <a:ext uri="{FF2B5EF4-FFF2-40B4-BE49-F238E27FC236}">
                <a16:creationId xmlns:a16="http://schemas.microsoft.com/office/drawing/2014/main" id="{23DA9223-51E5-248B-10E1-A3397085FA2B}"/>
              </a:ext>
            </a:extLst>
          </p:cNvPr>
          <p:cNvGrpSpPr/>
          <p:nvPr/>
        </p:nvGrpSpPr>
        <p:grpSpPr>
          <a:xfrm>
            <a:off x="1341868" y="4038602"/>
            <a:ext cx="1325885" cy="1636471"/>
            <a:chOff x="0" y="0"/>
            <a:chExt cx="2652461" cy="3273797"/>
          </a:xfrm>
        </p:grpSpPr>
        <p:pic>
          <p:nvPicPr>
            <p:cNvPr id="34" name="Picture 7">
              <a:extLst>
                <a:ext uri="{FF2B5EF4-FFF2-40B4-BE49-F238E27FC236}">
                  <a16:creationId xmlns:a16="http://schemas.microsoft.com/office/drawing/2014/main" id="{DE944681-F6BF-6B27-34E5-3049315B8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35" name="Group 8">
            <a:extLst>
              <a:ext uri="{FF2B5EF4-FFF2-40B4-BE49-F238E27FC236}">
                <a16:creationId xmlns:a16="http://schemas.microsoft.com/office/drawing/2014/main" id="{F9CD0F56-27EF-EEF0-E59C-9CEB3415A532}"/>
              </a:ext>
            </a:extLst>
          </p:cNvPr>
          <p:cNvGrpSpPr/>
          <p:nvPr/>
        </p:nvGrpSpPr>
        <p:grpSpPr>
          <a:xfrm>
            <a:off x="1341868" y="5904749"/>
            <a:ext cx="1325885" cy="1636471"/>
            <a:chOff x="0" y="0"/>
            <a:chExt cx="2652461" cy="3273797"/>
          </a:xfrm>
        </p:grpSpPr>
        <p:pic>
          <p:nvPicPr>
            <p:cNvPr id="36" name="Picture 9">
              <a:extLst>
                <a:ext uri="{FF2B5EF4-FFF2-40B4-BE49-F238E27FC236}">
                  <a16:creationId xmlns:a16="http://schemas.microsoft.com/office/drawing/2014/main" id="{E6BB7A3F-7045-1C53-021E-41AFC369A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37" name="Group 11">
            <a:extLst>
              <a:ext uri="{FF2B5EF4-FFF2-40B4-BE49-F238E27FC236}">
                <a16:creationId xmlns:a16="http://schemas.microsoft.com/office/drawing/2014/main" id="{47C31CC7-C276-E624-4C53-BBD872D96259}"/>
              </a:ext>
            </a:extLst>
          </p:cNvPr>
          <p:cNvGrpSpPr/>
          <p:nvPr/>
        </p:nvGrpSpPr>
        <p:grpSpPr>
          <a:xfrm>
            <a:off x="2935196" y="4038602"/>
            <a:ext cx="1325885" cy="1636471"/>
            <a:chOff x="0" y="0"/>
            <a:chExt cx="2652461" cy="3273797"/>
          </a:xfrm>
        </p:grpSpPr>
        <p:pic>
          <p:nvPicPr>
            <p:cNvPr id="38" name="Picture 12">
              <a:extLst>
                <a:ext uri="{FF2B5EF4-FFF2-40B4-BE49-F238E27FC236}">
                  <a16:creationId xmlns:a16="http://schemas.microsoft.com/office/drawing/2014/main" id="{D125320E-87FB-5652-F784-CC3E008E1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39" name="Group 13">
            <a:extLst>
              <a:ext uri="{FF2B5EF4-FFF2-40B4-BE49-F238E27FC236}">
                <a16:creationId xmlns:a16="http://schemas.microsoft.com/office/drawing/2014/main" id="{0748ADE9-977C-A07F-BF3A-418E6183BD5A}"/>
              </a:ext>
            </a:extLst>
          </p:cNvPr>
          <p:cNvGrpSpPr/>
          <p:nvPr/>
        </p:nvGrpSpPr>
        <p:grpSpPr>
          <a:xfrm>
            <a:off x="2935196" y="5904749"/>
            <a:ext cx="1325885" cy="1636471"/>
            <a:chOff x="0" y="0"/>
            <a:chExt cx="2652461" cy="3273797"/>
          </a:xfrm>
        </p:grpSpPr>
        <p:pic>
          <p:nvPicPr>
            <p:cNvPr id="40" name="Picture 14">
              <a:extLst>
                <a:ext uri="{FF2B5EF4-FFF2-40B4-BE49-F238E27FC236}">
                  <a16:creationId xmlns:a16="http://schemas.microsoft.com/office/drawing/2014/main" id="{ED61A834-2F13-4A19-098F-A154B3B51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41" name="Group 15">
            <a:extLst>
              <a:ext uri="{FF2B5EF4-FFF2-40B4-BE49-F238E27FC236}">
                <a16:creationId xmlns:a16="http://schemas.microsoft.com/office/drawing/2014/main" id="{4E029673-AD3D-DED2-C37E-0882429C110C}"/>
              </a:ext>
            </a:extLst>
          </p:cNvPr>
          <p:cNvGrpSpPr/>
          <p:nvPr/>
        </p:nvGrpSpPr>
        <p:grpSpPr>
          <a:xfrm>
            <a:off x="4528525" y="4038602"/>
            <a:ext cx="1325885" cy="1636471"/>
            <a:chOff x="0" y="0"/>
            <a:chExt cx="2652461" cy="3273797"/>
          </a:xfrm>
        </p:grpSpPr>
        <p:pic>
          <p:nvPicPr>
            <p:cNvPr id="42" name="Picture 16">
              <a:extLst>
                <a:ext uri="{FF2B5EF4-FFF2-40B4-BE49-F238E27FC236}">
                  <a16:creationId xmlns:a16="http://schemas.microsoft.com/office/drawing/2014/main" id="{66FF083D-6137-3B51-DA71-62BC524D5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43" name="Group 17">
            <a:extLst>
              <a:ext uri="{FF2B5EF4-FFF2-40B4-BE49-F238E27FC236}">
                <a16:creationId xmlns:a16="http://schemas.microsoft.com/office/drawing/2014/main" id="{5C21087B-3258-449D-99D6-ABBEC1CA3686}"/>
              </a:ext>
            </a:extLst>
          </p:cNvPr>
          <p:cNvGrpSpPr/>
          <p:nvPr/>
        </p:nvGrpSpPr>
        <p:grpSpPr>
          <a:xfrm>
            <a:off x="6119113" y="4038602"/>
            <a:ext cx="1325885" cy="1636471"/>
            <a:chOff x="0" y="0"/>
            <a:chExt cx="2652461" cy="3273797"/>
          </a:xfrm>
        </p:grpSpPr>
        <p:pic>
          <p:nvPicPr>
            <p:cNvPr id="44" name="Picture 18">
              <a:extLst>
                <a:ext uri="{FF2B5EF4-FFF2-40B4-BE49-F238E27FC236}">
                  <a16:creationId xmlns:a16="http://schemas.microsoft.com/office/drawing/2014/main" id="{43714F7A-36A4-0C29-1F07-7107F6217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45" name="Group 19">
            <a:extLst>
              <a:ext uri="{FF2B5EF4-FFF2-40B4-BE49-F238E27FC236}">
                <a16:creationId xmlns:a16="http://schemas.microsoft.com/office/drawing/2014/main" id="{D19EB5AD-2CFF-5F06-76E9-6B23A5440B30}"/>
              </a:ext>
            </a:extLst>
          </p:cNvPr>
          <p:cNvGrpSpPr/>
          <p:nvPr/>
        </p:nvGrpSpPr>
        <p:grpSpPr>
          <a:xfrm>
            <a:off x="4528525" y="5904749"/>
            <a:ext cx="1325885" cy="1636471"/>
            <a:chOff x="0" y="0"/>
            <a:chExt cx="2652461" cy="3273797"/>
          </a:xfrm>
        </p:grpSpPr>
        <p:pic>
          <p:nvPicPr>
            <p:cNvPr id="46" name="Picture 20">
              <a:extLst>
                <a:ext uri="{FF2B5EF4-FFF2-40B4-BE49-F238E27FC236}">
                  <a16:creationId xmlns:a16="http://schemas.microsoft.com/office/drawing/2014/main" id="{5CCD0F55-44EF-233F-5CE4-79DEA7160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742" b="742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  <p:grpSp>
        <p:nvGrpSpPr>
          <p:cNvPr id="47" name="Group 21">
            <a:extLst>
              <a:ext uri="{FF2B5EF4-FFF2-40B4-BE49-F238E27FC236}">
                <a16:creationId xmlns:a16="http://schemas.microsoft.com/office/drawing/2014/main" id="{65EF15F1-F761-64B5-2AD8-ABB7DBAD1E0C}"/>
              </a:ext>
            </a:extLst>
          </p:cNvPr>
          <p:cNvGrpSpPr/>
          <p:nvPr/>
        </p:nvGrpSpPr>
        <p:grpSpPr>
          <a:xfrm>
            <a:off x="6119113" y="5904749"/>
            <a:ext cx="1325885" cy="1636471"/>
            <a:chOff x="0" y="0"/>
            <a:chExt cx="2652461" cy="3273797"/>
          </a:xfrm>
        </p:grpSpPr>
        <p:pic>
          <p:nvPicPr>
            <p:cNvPr id="48" name="Picture 22">
              <a:extLst>
                <a:ext uri="{FF2B5EF4-FFF2-40B4-BE49-F238E27FC236}">
                  <a16:creationId xmlns:a16="http://schemas.microsoft.com/office/drawing/2014/main" id="{E20E7D29-C147-5B5D-D095-A8C18CEA2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630" b="630"/>
            <a:stretch>
              <a:fillRect/>
            </a:stretch>
          </p:blipFill>
          <p:spPr>
            <a:xfrm>
              <a:off x="0" y="0"/>
              <a:ext cx="2652461" cy="32737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11480" y="1953817"/>
            <a:ext cx="6492240" cy="3349704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70"/>
          </a:p>
        </p:txBody>
      </p:sp>
      <p:sp>
        <p:nvSpPr>
          <p:cNvPr id="6" name="TextBox 6"/>
          <p:cNvSpPr txBox="1"/>
          <p:nvPr/>
        </p:nvSpPr>
        <p:spPr>
          <a:xfrm>
            <a:off x="972818" y="3078186"/>
            <a:ext cx="536956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3"/>
              </a:lnSpc>
            </a:pPr>
            <a:r>
              <a:rPr lang="en-US" sz="482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A NEW BREED OF </a:t>
            </a:r>
            <a:r>
              <a:rPr lang="en-US" sz="4823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VENUES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AB2B3099-76B3-050D-6759-010CDCBDD998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535D01C-0138-15EF-8C33-AB37ABD2F63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449AF08E-2698-AC7E-6EB7-F4AF08C0E86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6110D0AF-9C7F-FC4C-9698-8A20FE60C9B5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2EB2BBA-B239-267F-ABA6-F83B5A03965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62B97B58-095F-FBC6-6F43-1921C5B3F55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49EC89F2-DFCC-E392-7E6C-82AC6CB98D7E}"/>
              </a:ext>
            </a:extLst>
          </p:cNvPr>
          <p:cNvSpPr/>
          <p:nvPr/>
        </p:nvSpPr>
        <p:spPr>
          <a:xfrm>
            <a:off x="457433" y="1814780"/>
            <a:ext cx="1649386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1E64A5A0-2524-56CD-D662-85D62F17ABAE}"/>
              </a:ext>
            </a:extLst>
          </p:cNvPr>
          <p:cNvSpPr/>
          <p:nvPr/>
        </p:nvSpPr>
        <p:spPr>
          <a:xfrm>
            <a:off x="3294102" y="1814780"/>
            <a:ext cx="1266200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199A8A70-92F2-9CBD-5E4B-CBC24DDA9197}"/>
              </a:ext>
            </a:extLst>
          </p:cNvPr>
          <p:cNvSpPr/>
          <p:nvPr/>
        </p:nvSpPr>
        <p:spPr>
          <a:xfrm>
            <a:off x="483629" y="5576643"/>
            <a:ext cx="1718636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0689506-E739-87E4-A5E3-670D79253CD3}"/>
              </a:ext>
            </a:extLst>
          </p:cNvPr>
          <p:cNvSpPr/>
          <p:nvPr/>
        </p:nvSpPr>
        <p:spPr>
          <a:xfrm>
            <a:off x="457433" y="3543377"/>
            <a:ext cx="1090732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B95ACBA-8D2F-D25B-6655-41AD5A56DB43}"/>
              </a:ext>
            </a:extLst>
          </p:cNvPr>
          <p:cNvSpPr/>
          <p:nvPr/>
        </p:nvSpPr>
        <p:spPr>
          <a:xfrm>
            <a:off x="3327346" y="3543377"/>
            <a:ext cx="1495364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780D381A-00BF-2F97-E742-76A7890E6098}"/>
              </a:ext>
            </a:extLst>
          </p:cNvPr>
          <p:cNvSpPr/>
          <p:nvPr/>
        </p:nvSpPr>
        <p:spPr>
          <a:xfrm>
            <a:off x="3327346" y="5610605"/>
            <a:ext cx="1266200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58" name="Freeform 13">
            <a:extLst>
              <a:ext uri="{FF2B5EF4-FFF2-40B4-BE49-F238E27FC236}">
                <a16:creationId xmlns:a16="http://schemas.microsoft.com/office/drawing/2014/main" id="{D83364B4-FBE4-9DA7-5CEA-180B71E4B15B}"/>
              </a:ext>
            </a:extLst>
          </p:cNvPr>
          <p:cNvSpPr/>
          <p:nvPr/>
        </p:nvSpPr>
        <p:spPr>
          <a:xfrm>
            <a:off x="554012" y="1197042"/>
            <a:ext cx="456854" cy="493655"/>
          </a:xfrm>
          <a:custGeom>
            <a:avLst/>
            <a:gdLst/>
            <a:ahLst/>
            <a:cxnLst/>
            <a:rect l="l" t="t" r="r" b="b"/>
            <a:pathLst>
              <a:path w="685461" h="740675">
                <a:moveTo>
                  <a:pt x="0" y="0"/>
                </a:moveTo>
                <a:lnTo>
                  <a:pt x="685461" y="0"/>
                </a:lnTo>
                <a:lnTo>
                  <a:pt x="685461" y="740674"/>
                </a:lnTo>
                <a:lnTo>
                  <a:pt x="0" y="7406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59" name="Group 14">
            <a:extLst>
              <a:ext uri="{FF2B5EF4-FFF2-40B4-BE49-F238E27FC236}">
                <a16:creationId xmlns:a16="http://schemas.microsoft.com/office/drawing/2014/main" id="{D9B4E0DA-133D-B3D3-A1F6-0CA852C0257E}"/>
              </a:ext>
            </a:extLst>
          </p:cNvPr>
          <p:cNvGrpSpPr/>
          <p:nvPr/>
        </p:nvGrpSpPr>
        <p:grpSpPr>
          <a:xfrm>
            <a:off x="533400" y="1905000"/>
            <a:ext cx="2674214" cy="902582"/>
            <a:chOff x="0" y="38100"/>
            <a:chExt cx="5349820" cy="1805633"/>
          </a:xfrm>
        </p:grpSpPr>
        <p:sp>
          <p:nvSpPr>
            <p:cNvPr id="60" name="TextBox 15">
              <a:extLst>
                <a:ext uri="{FF2B5EF4-FFF2-40B4-BE49-F238E27FC236}">
                  <a16:creationId xmlns:a16="http://schemas.microsoft.com/office/drawing/2014/main" id="{7195071F-AAC3-C8F4-3294-F22D6BCE1553}"/>
                </a:ext>
              </a:extLst>
            </p:cNvPr>
            <p:cNvSpPr txBox="1"/>
            <p:nvPr/>
          </p:nvSpPr>
          <p:spPr>
            <a:xfrm>
              <a:off x="0" y="38100"/>
              <a:ext cx="2866448" cy="333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10"/>
                </a:lnSpc>
              </a:pPr>
              <a:r>
                <a:rPr lang="en-US" sz="1350" b="1">
                  <a:solidFill>
                    <a:srgbClr val="FFFFFF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IMMERSIVENESS</a:t>
              </a:r>
            </a:p>
          </p:txBody>
        </p:sp>
        <p:sp>
          <p:nvSpPr>
            <p:cNvPr id="61" name="TextBox 16">
              <a:extLst>
                <a:ext uri="{FF2B5EF4-FFF2-40B4-BE49-F238E27FC236}">
                  <a16:creationId xmlns:a16="http://schemas.microsoft.com/office/drawing/2014/main" id="{8ED179BF-0BFB-403B-34A7-AA8E08A5953B}"/>
                </a:ext>
              </a:extLst>
            </p:cNvPr>
            <p:cNvSpPr txBox="1"/>
            <p:nvPr/>
          </p:nvSpPr>
          <p:spPr>
            <a:xfrm>
              <a:off x="0" y="612307"/>
              <a:ext cx="5349820" cy="1231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6"/>
                </a:lnSpc>
              </a:pPr>
              <a:r>
                <a:rPr lang="en-US" sz="1350">
                  <a:solidFill>
                    <a:srgbClr val="FFFFFF"/>
                  </a:solidFill>
                  <a:latin typeface="Inter 2"/>
                  <a:ea typeface="Inter 2"/>
                  <a:cs typeface="Inter 2"/>
                  <a:sym typeface="Inter 2"/>
                </a:rPr>
                <a:t>You feel like you are in a Disney attraction. You are in a different, </a:t>
              </a:r>
              <a:r>
                <a:rPr lang="en-US" sz="1350" b="1">
                  <a:solidFill>
                    <a:srgbClr val="FFFFFF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futuristic</a:t>
              </a:r>
              <a:r>
                <a:rPr lang="en-US" sz="1350">
                  <a:solidFill>
                    <a:srgbClr val="FFFFFF"/>
                  </a:solidFill>
                  <a:latin typeface="Inter 2"/>
                  <a:ea typeface="Inter 2"/>
                  <a:cs typeface="Inter 2"/>
                  <a:sym typeface="Inter 2"/>
                </a:rPr>
                <a:t> world.</a:t>
              </a:r>
            </a:p>
          </p:txBody>
        </p:sp>
      </p:grpSp>
      <p:grpSp>
        <p:nvGrpSpPr>
          <p:cNvPr id="62" name="Group 17">
            <a:extLst>
              <a:ext uri="{FF2B5EF4-FFF2-40B4-BE49-F238E27FC236}">
                <a16:creationId xmlns:a16="http://schemas.microsoft.com/office/drawing/2014/main" id="{D62EB991-4D81-E215-7EB0-4038F792E1E9}"/>
              </a:ext>
            </a:extLst>
          </p:cNvPr>
          <p:cNvGrpSpPr/>
          <p:nvPr/>
        </p:nvGrpSpPr>
        <p:grpSpPr>
          <a:xfrm>
            <a:off x="3410764" y="1197044"/>
            <a:ext cx="635865" cy="493655"/>
            <a:chOff x="0" y="0"/>
            <a:chExt cx="1272063" cy="987566"/>
          </a:xfrm>
        </p:grpSpPr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97E09414-216A-19AD-6415-C869014B92DB}"/>
                </a:ext>
              </a:extLst>
            </p:cNvPr>
            <p:cNvSpPr/>
            <p:nvPr/>
          </p:nvSpPr>
          <p:spPr>
            <a:xfrm>
              <a:off x="423155" y="0"/>
              <a:ext cx="453456" cy="453456"/>
            </a:xfrm>
            <a:custGeom>
              <a:avLst/>
              <a:gdLst/>
              <a:ahLst/>
              <a:cxnLst/>
              <a:rect l="l" t="t" r="r" b="b"/>
              <a:pathLst>
                <a:path w="453456" h="453456">
                  <a:moveTo>
                    <a:pt x="0" y="0"/>
                  </a:moveTo>
                  <a:lnTo>
                    <a:pt x="453456" y="0"/>
                  </a:lnTo>
                  <a:lnTo>
                    <a:pt x="453456" y="453456"/>
                  </a:lnTo>
                  <a:lnTo>
                    <a:pt x="0" y="453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C06B02ED-09B6-11C2-756D-8F61757FA3E0}"/>
                </a:ext>
              </a:extLst>
            </p:cNvPr>
            <p:cNvSpPr/>
            <p:nvPr/>
          </p:nvSpPr>
          <p:spPr>
            <a:xfrm rot="917373">
              <a:off x="961607" y="197638"/>
              <a:ext cx="278648" cy="278648"/>
            </a:xfrm>
            <a:custGeom>
              <a:avLst/>
              <a:gdLst/>
              <a:ahLst/>
              <a:cxnLst/>
              <a:rect l="l" t="t" r="r" b="b"/>
              <a:pathLst>
                <a:path w="278648" h="278648">
                  <a:moveTo>
                    <a:pt x="0" y="0"/>
                  </a:moveTo>
                  <a:lnTo>
                    <a:pt x="278648" y="0"/>
                  </a:lnTo>
                  <a:lnTo>
                    <a:pt x="278648" y="278648"/>
                  </a:lnTo>
                  <a:lnTo>
                    <a:pt x="0" y="278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7BB1C242-5414-CCFD-8178-3B62043C3986}"/>
                </a:ext>
              </a:extLst>
            </p:cNvPr>
            <p:cNvSpPr/>
            <p:nvPr/>
          </p:nvSpPr>
          <p:spPr>
            <a:xfrm rot="-1491464">
              <a:off x="45659" y="197638"/>
              <a:ext cx="278648" cy="278648"/>
            </a:xfrm>
            <a:custGeom>
              <a:avLst/>
              <a:gdLst/>
              <a:ahLst/>
              <a:cxnLst/>
              <a:rect l="l" t="t" r="r" b="b"/>
              <a:pathLst>
                <a:path w="278648" h="278648">
                  <a:moveTo>
                    <a:pt x="0" y="0"/>
                  </a:moveTo>
                  <a:lnTo>
                    <a:pt x="278648" y="0"/>
                  </a:lnTo>
                  <a:lnTo>
                    <a:pt x="278648" y="278648"/>
                  </a:lnTo>
                  <a:lnTo>
                    <a:pt x="0" y="278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E22D5694-B672-CD09-8A5D-680A17B4D1D3}"/>
                </a:ext>
              </a:extLst>
            </p:cNvPr>
            <p:cNvSpPr/>
            <p:nvPr/>
          </p:nvSpPr>
          <p:spPr>
            <a:xfrm>
              <a:off x="302125" y="477417"/>
              <a:ext cx="727486" cy="510150"/>
            </a:xfrm>
            <a:custGeom>
              <a:avLst/>
              <a:gdLst/>
              <a:ahLst/>
              <a:cxnLst/>
              <a:rect l="l" t="t" r="r" b="b"/>
              <a:pathLst>
                <a:path w="727486" h="510150">
                  <a:moveTo>
                    <a:pt x="0" y="0"/>
                  </a:moveTo>
                  <a:lnTo>
                    <a:pt x="727486" y="0"/>
                  </a:lnTo>
                  <a:lnTo>
                    <a:pt x="727486" y="510149"/>
                  </a:lnTo>
                  <a:lnTo>
                    <a:pt x="0" y="510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</p:grpSp>
      <p:grpSp>
        <p:nvGrpSpPr>
          <p:cNvPr id="67" name="Group 22">
            <a:extLst>
              <a:ext uri="{FF2B5EF4-FFF2-40B4-BE49-F238E27FC236}">
                <a16:creationId xmlns:a16="http://schemas.microsoft.com/office/drawing/2014/main" id="{181A50C5-FB0A-D7E3-E603-FEC598546EBA}"/>
              </a:ext>
            </a:extLst>
          </p:cNvPr>
          <p:cNvGrpSpPr/>
          <p:nvPr/>
        </p:nvGrpSpPr>
        <p:grpSpPr>
          <a:xfrm>
            <a:off x="3410763" y="1905000"/>
            <a:ext cx="2612246" cy="902582"/>
            <a:chOff x="0" y="38100"/>
            <a:chExt cx="5225855" cy="1805633"/>
          </a:xfrm>
        </p:grpSpPr>
        <p:sp>
          <p:nvSpPr>
            <p:cNvPr id="68" name="TextBox 23">
              <a:extLst>
                <a:ext uri="{FF2B5EF4-FFF2-40B4-BE49-F238E27FC236}">
                  <a16:creationId xmlns:a16="http://schemas.microsoft.com/office/drawing/2014/main" id="{3A4007B9-FE66-1B13-BC4E-457879AAFA9E}"/>
                </a:ext>
              </a:extLst>
            </p:cNvPr>
            <p:cNvSpPr txBox="1"/>
            <p:nvPr/>
          </p:nvSpPr>
          <p:spPr>
            <a:xfrm>
              <a:off x="0" y="38100"/>
              <a:ext cx="2085322" cy="333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10"/>
                </a:lnSpc>
                <a:spcBef>
                  <a:spcPct val="0"/>
                </a:spcBef>
              </a:pPr>
              <a:r>
                <a:rPr lang="en-US" sz="1350" b="1">
                  <a:solidFill>
                    <a:srgbClr val="FBFAFA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MARKETING</a:t>
              </a:r>
            </a:p>
          </p:txBody>
        </p:sp>
        <p:sp>
          <p:nvSpPr>
            <p:cNvPr id="69" name="TextBox 24">
              <a:extLst>
                <a:ext uri="{FF2B5EF4-FFF2-40B4-BE49-F238E27FC236}">
                  <a16:creationId xmlns:a16="http://schemas.microsoft.com/office/drawing/2014/main" id="{29915D2B-FC28-B3F5-E4A3-EE3750D1F938}"/>
                </a:ext>
              </a:extLst>
            </p:cNvPr>
            <p:cNvSpPr txBox="1"/>
            <p:nvPr/>
          </p:nvSpPr>
          <p:spPr>
            <a:xfrm>
              <a:off x="0" y="612307"/>
              <a:ext cx="5225855" cy="1231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6"/>
                </a:lnSpc>
              </a:pPr>
              <a:r>
                <a:rPr lang="en-US" sz="1350">
                  <a:solidFill>
                    <a:srgbClr val="FFFFFF"/>
                  </a:solidFill>
                  <a:latin typeface="Inter 2"/>
                  <a:ea typeface="Inter 2"/>
                  <a:cs typeface="Inter 2"/>
                  <a:sym typeface="Inter 2"/>
                </a:rPr>
                <a:t>You don’t need marketing if you run an event at the Sphere. </a:t>
              </a:r>
              <a:r>
                <a:rPr lang="en-US" sz="1350" b="1">
                  <a:solidFill>
                    <a:srgbClr val="FFFFFF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Everybody wants to go.</a:t>
              </a:r>
            </a:p>
          </p:txBody>
        </p:sp>
      </p:grpSp>
      <p:sp>
        <p:nvSpPr>
          <p:cNvPr id="70" name="Freeform 25">
            <a:extLst>
              <a:ext uri="{FF2B5EF4-FFF2-40B4-BE49-F238E27FC236}">
                <a16:creationId xmlns:a16="http://schemas.microsoft.com/office/drawing/2014/main" id="{17D3D81D-D904-40D9-CF57-A0DE687380A3}"/>
              </a:ext>
            </a:extLst>
          </p:cNvPr>
          <p:cNvSpPr/>
          <p:nvPr/>
        </p:nvSpPr>
        <p:spPr>
          <a:xfrm>
            <a:off x="587819" y="4958907"/>
            <a:ext cx="493655" cy="493655"/>
          </a:xfrm>
          <a:custGeom>
            <a:avLst/>
            <a:gdLst/>
            <a:ahLst/>
            <a:cxnLst/>
            <a:rect l="l" t="t" r="r" b="b"/>
            <a:pathLst>
              <a:path w="740675" h="740675">
                <a:moveTo>
                  <a:pt x="0" y="0"/>
                </a:moveTo>
                <a:lnTo>
                  <a:pt x="740674" y="0"/>
                </a:lnTo>
                <a:lnTo>
                  <a:pt x="740674" y="740674"/>
                </a:lnTo>
                <a:lnTo>
                  <a:pt x="0" y="7406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72" name="TextBox 27">
            <a:extLst>
              <a:ext uri="{FF2B5EF4-FFF2-40B4-BE49-F238E27FC236}">
                <a16:creationId xmlns:a16="http://schemas.microsoft.com/office/drawing/2014/main" id="{7F091E44-A6B7-8ACC-979D-0764433078F6}"/>
              </a:ext>
            </a:extLst>
          </p:cNvPr>
          <p:cNvSpPr txBox="1"/>
          <p:nvPr/>
        </p:nvSpPr>
        <p:spPr>
          <a:xfrm>
            <a:off x="587817" y="5666865"/>
            <a:ext cx="1487996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0"/>
              </a:lnSpc>
              <a:spcBef>
                <a:spcPct val="0"/>
              </a:spcBef>
            </a:pPr>
            <a:r>
              <a:rPr lang="en-US" sz="1350" b="1">
                <a:solidFill>
                  <a:srgbClr val="FBFAFA"/>
                </a:solidFill>
                <a:latin typeface="Inter 2 Bold"/>
                <a:ea typeface="Inter 2 Bold"/>
                <a:cs typeface="Inter 2 Bold"/>
                <a:sym typeface="Inter 2 Bold"/>
              </a:rPr>
              <a:t>CUSTOMIZATION</a:t>
            </a:r>
          </a:p>
        </p:txBody>
      </p:sp>
      <p:sp>
        <p:nvSpPr>
          <p:cNvPr id="73" name="TextBox 28">
            <a:extLst>
              <a:ext uri="{FF2B5EF4-FFF2-40B4-BE49-F238E27FC236}">
                <a16:creationId xmlns:a16="http://schemas.microsoft.com/office/drawing/2014/main" id="{030A681C-2456-371C-9D8D-A8A1EEE17612}"/>
              </a:ext>
            </a:extLst>
          </p:cNvPr>
          <p:cNvSpPr txBox="1"/>
          <p:nvPr/>
        </p:nvSpPr>
        <p:spPr>
          <a:xfrm>
            <a:off x="587818" y="6120500"/>
            <a:ext cx="2260318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The screen lets you </a:t>
            </a:r>
            <a:r>
              <a:rPr lang="en-US" sz="13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customize the experience</a:t>
            </a:r>
            <a:r>
              <a:rPr lang="en-US" sz="135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 and change the experience with each piece of content.</a:t>
            </a:r>
          </a:p>
        </p:txBody>
      </p:sp>
      <p:sp>
        <p:nvSpPr>
          <p:cNvPr id="74" name="Freeform 29">
            <a:extLst>
              <a:ext uri="{FF2B5EF4-FFF2-40B4-BE49-F238E27FC236}">
                <a16:creationId xmlns:a16="http://schemas.microsoft.com/office/drawing/2014/main" id="{0898506B-964B-EAFD-82BE-659EE6DB98FD}"/>
              </a:ext>
            </a:extLst>
          </p:cNvPr>
          <p:cNvSpPr/>
          <p:nvPr/>
        </p:nvSpPr>
        <p:spPr>
          <a:xfrm flipH="1">
            <a:off x="517211" y="2966421"/>
            <a:ext cx="493655" cy="493655"/>
          </a:xfrm>
          <a:custGeom>
            <a:avLst/>
            <a:gdLst/>
            <a:ahLst/>
            <a:cxnLst/>
            <a:rect l="l" t="t" r="r" b="b"/>
            <a:pathLst>
              <a:path w="740675" h="740675">
                <a:moveTo>
                  <a:pt x="740675" y="0"/>
                </a:moveTo>
                <a:lnTo>
                  <a:pt x="0" y="0"/>
                </a:lnTo>
                <a:lnTo>
                  <a:pt x="0" y="740675"/>
                </a:lnTo>
                <a:lnTo>
                  <a:pt x="740675" y="740675"/>
                </a:lnTo>
                <a:lnTo>
                  <a:pt x="74067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75" name="TextBox 30">
            <a:extLst>
              <a:ext uri="{FF2B5EF4-FFF2-40B4-BE49-F238E27FC236}">
                <a16:creationId xmlns:a16="http://schemas.microsoft.com/office/drawing/2014/main" id="{170EADF6-98EB-1E23-AA70-FC047409E631}"/>
              </a:ext>
            </a:extLst>
          </p:cNvPr>
          <p:cNvSpPr txBox="1"/>
          <p:nvPr/>
        </p:nvSpPr>
        <p:spPr>
          <a:xfrm>
            <a:off x="560971" y="3670407"/>
            <a:ext cx="1222402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>
                <a:solidFill>
                  <a:srgbClr val="FBFAFA"/>
                </a:solidFill>
                <a:latin typeface="Inter 2 Bold"/>
                <a:ea typeface="Inter 2 Bold"/>
                <a:cs typeface="Inter 2 Bold"/>
                <a:sym typeface="Inter 2 Bold"/>
              </a:rPr>
              <a:t>VIRALITY</a:t>
            </a:r>
          </a:p>
        </p:txBody>
      </p:sp>
      <p:sp>
        <p:nvSpPr>
          <p:cNvPr id="76" name="TextBox 31">
            <a:extLst>
              <a:ext uri="{FF2B5EF4-FFF2-40B4-BE49-F238E27FC236}">
                <a16:creationId xmlns:a16="http://schemas.microsoft.com/office/drawing/2014/main" id="{BB54EC41-8749-5B6A-09FD-E8423C146331}"/>
              </a:ext>
            </a:extLst>
          </p:cNvPr>
          <p:cNvSpPr txBox="1"/>
          <p:nvPr/>
        </p:nvSpPr>
        <p:spPr>
          <a:xfrm>
            <a:off x="517209" y="4063300"/>
            <a:ext cx="226031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The venue is 100% of your soical media plan</a:t>
            </a:r>
          </a:p>
        </p:txBody>
      </p:sp>
      <p:sp>
        <p:nvSpPr>
          <p:cNvPr id="77" name="TextBox 32">
            <a:extLst>
              <a:ext uri="{FF2B5EF4-FFF2-40B4-BE49-F238E27FC236}">
                <a16:creationId xmlns:a16="http://schemas.microsoft.com/office/drawing/2014/main" id="{AAE4B4D9-5BCC-98B8-3316-D9F901BA27CB}"/>
              </a:ext>
            </a:extLst>
          </p:cNvPr>
          <p:cNvSpPr txBox="1"/>
          <p:nvPr/>
        </p:nvSpPr>
        <p:spPr>
          <a:xfrm>
            <a:off x="3413527" y="3682231"/>
            <a:ext cx="1409182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0"/>
              </a:lnSpc>
              <a:spcBef>
                <a:spcPct val="0"/>
              </a:spcBef>
            </a:pPr>
            <a:r>
              <a:rPr lang="en-US" sz="1350" b="1" dirty="0">
                <a:solidFill>
                  <a:srgbClr val="FBFAFA"/>
                </a:solidFill>
                <a:latin typeface="Inter 2 Bold"/>
                <a:ea typeface="Inter 2 Bold"/>
                <a:cs typeface="Inter 2 Bold"/>
                <a:sym typeface="Inter 2 Bold"/>
              </a:rPr>
              <a:t>EVENT DESIGN</a:t>
            </a:r>
          </a:p>
        </p:txBody>
      </p:sp>
      <p:sp>
        <p:nvSpPr>
          <p:cNvPr id="78" name="TextBox 33">
            <a:extLst>
              <a:ext uri="{FF2B5EF4-FFF2-40B4-BE49-F238E27FC236}">
                <a16:creationId xmlns:a16="http://schemas.microsoft.com/office/drawing/2014/main" id="{61A5106D-1444-755A-1204-A72498DB601B}"/>
              </a:ext>
            </a:extLst>
          </p:cNvPr>
          <p:cNvSpPr txBox="1"/>
          <p:nvPr/>
        </p:nvSpPr>
        <p:spPr>
          <a:xfrm>
            <a:off x="3335001" y="4188044"/>
            <a:ext cx="3023656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The venue designs </a:t>
            </a:r>
            <a:r>
              <a:rPr lang="en-US" sz="13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50% </a:t>
            </a:r>
            <a:r>
              <a:rPr lang="en-US" sz="135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of your event. You will need to unleash creativity, but the venue does help.</a:t>
            </a:r>
          </a:p>
        </p:txBody>
      </p:sp>
      <p:sp>
        <p:nvSpPr>
          <p:cNvPr id="79" name="Freeform 34">
            <a:extLst>
              <a:ext uri="{FF2B5EF4-FFF2-40B4-BE49-F238E27FC236}">
                <a16:creationId xmlns:a16="http://schemas.microsoft.com/office/drawing/2014/main" id="{51E6CBDA-45E8-7FA9-4F9E-539FE7A86A60}"/>
              </a:ext>
            </a:extLst>
          </p:cNvPr>
          <p:cNvSpPr/>
          <p:nvPr/>
        </p:nvSpPr>
        <p:spPr>
          <a:xfrm>
            <a:off x="3412039" y="2992554"/>
            <a:ext cx="481792" cy="481792"/>
          </a:xfrm>
          <a:custGeom>
            <a:avLst/>
            <a:gdLst/>
            <a:ahLst/>
            <a:cxnLst/>
            <a:rect l="l" t="t" r="r" b="b"/>
            <a:pathLst>
              <a:path w="722878" h="722878">
                <a:moveTo>
                  <a:pt x="0" y="0"/>
                </a:moveTo>
                <a:lnTo>
                  <a:pt x="722878" y="0"/>
                </a:lnTo>
                <a:lnTo>
                  <a:pt x="722878" y="722878"/>
                </a:lnTo>
                <a:lnTo>
                  <a:pt x="0" y="7228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80" name="Freeform 42">
            <a:extLst>
              <a:ext uri="{FF2B5EF4-FFF2-40B4-BE49-F238E27FC236}">
                <a16:creationId xmlns:a16="http://schemas.microsoft.com/office/drawing/2014/main" id="{485A7474-7065-2319-741D-E2D0D49F7355}"/>
              </a:ext>
            </a:extLst>
          </p:cNvPr>
          <p:cNvSpPr/>
          <p:nvPr/>
        </p:nvSpPr>
        <p:spPr>
          <a:xfrm>
            <a:off x="3376135" y="5106369"/>
            <a:ext cx="426975" cy="423774"/>
          </a:xfrm>
          <a:custGeom>
            <a:avLst/>
            <a:gdLst/>
            <a:ahLst/>
            <a:cxnLst/>
            <a:rect l="l" t="t" r="r" b="b"/>
            <a:pathLst>
              <a:path w="700633" h="695378">
                <a:moveTo>
                  <a:pt x="0" y="0"/>
                </a:moveTo>
                <a:lnTo>
                  <a:pt x="700633" y="0"/>
                </a:lnTo>
                <a:lnTo>
                  <a:pt x="700633" y="695378"/>
                </a:lnTo>
                <a:lnTo>
                  <a:pt x="0" y="6953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81" name="TextBox 43">
            <a:extLst>
              <a:ext uri="{FF2B5EF4-FFF2-40B4-BE49-F238E27FC236}">
                <a16:creationId xmlns:a16="http://schemas.microsoft.com/office/drawing/2014/main" id="{7F051DBC-ECF1-00A6-E085-4FB84CC3B1B3}"/>
              </a:ext>
            </a:extLst>
          </p:cNvPr>
          <p:cNvSpPr txBox="1"/>
          <p:nvPr/>
        </p:nvSpPr>
        <p:spPr>
          <a:xfrm>
            <a:off x="3459456" y="5730194"/>
            <a:ext cx="1266200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 dirty="0">
                <a:solidFill>
                  <a:srgbClr val="FBFAFA"/>
                </a:solidFill>
                <a:latin typeface="Inter 2 Bold"/>
                <a:ea typeface="Inter 2 Bold"/>
                <a:cs typeface="Inter 2 Bold"/>
                <a:sym typeface="Inter 2 Bold"/>
              </a:rPr>
              <a:t>BRANDING</a:t>
            </a:r>
          </a:p>
        </p:txBody>
      </p:sp>
      <p:sp>
        <p:nvSpPr>
          <p:cNvPr id="82" name="TextBox 44">
            <a:extLst>
              <a:ext uri="{FF2B5EF4-FFF2-40B4-BE49-F238E27FC236}">
                <a16:creationId xmlns:a16="http://schemas.microsoft.com/office/drawing/2014/main" id="{D3E8381D-4593-4042-ED89-7350A1CEFD95}"/>
              </a:ext>
            </a:extLst>
          </p:cNvPr>
          <p:cNvSpPr txBox="1"/>
          <p:nvPr/>
        </p:nvSpPr>
        <p:spPr>
          <a:xfrm>
            <a:off x="3376132" y="6122301"/>
            <a:ext cx="253373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The branding capabilities are from another world and worth $450K per day.</a:t>
            </a:r>
          </a:p>
        </p:txBody>
      </p:sp>
      <p:grpSp>
        <p:nvGrpSpPr>
          <p:cNvPr id="83" name="Group 9">
            <a:extLst>
              <a:ext uri="{FF2B5EF4-FFF2-40B4-BE49-F238E27FC236}">
                <a16:creationId xmlns:a16="http://schemas.microsoft.com/office/drawing/2014/main" id="{FFB26755-6117-DBC0-236D-EB42CC95D520}"/>
              </a:ext>
            </a:extLst>
          </p:cNvPr>
          <p:cNvGrpSpPr/>
          <p:nvPr/>
        </p:nvGrpSpPr>
        <p:grpSpPr>
          <a:xfrm>
            <a:off x="457433" y="124802"/>
            <a:ext cx="5253122" cy="896637"/>
            <a:chOff x="0" y="0"/>
            <a:chExt cx="2565122" cy="437832"/>
          </a:xfrm>
        </p:grpSpPr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8DD73DCB-DBE4-80ED-D6A5-8422C24BE63D}"/>
                </a:ext>
              </a:extLst>
            </p:cNvPr>
            <p:cNvSpPr/>
            <p:nvPr/>
          </p:nvSpPr>
          <p:spPr>
            <a:xfrm>
              <a:off x="0" y="0"/>
              <a:ext cx="2565122" cy="437832"/>
            </a:xfrm>
            <a:custGeom>
              <a:avLst/>
              <a:gdLst/>
              <a:ahLst/>
              <a:cxnLst/>
              <a:rect l="l" t="t" r="r" b="b"/>
              <a:pathLst>
                <a:path w="2565122" h="437832">
                  <a:moveTo>
                    <a:pt x="27503" y="0"/>
                  </a:moveTo>
                  <a:lnTo>
                    <a:pt x="2537618" y="0"/>
                  </a:lnTo>
                  <a:cubicBezTo>
                    <a:pt x="2552808" y="0"/>
                    <a:pt x="2565122" y="12314"/>
                    <a:pt x="2565122" y="27503"/>
                  </a:cubicBezTo>
                  <a:lnTo>
                    <a:pt x="2565122" y="410328"/>
                  </a:lnTo>
                  <a:cubicBezTo>
                    <a:pt x="2565122" y="425518"/>
                    <a:pt x="2552808" y="437832"/>
                    <a:pt x="2537618" y="437832"/>
                  </a:cubicBezTo>
                  <a:lnTo>
                    <a:pt x="27503" y="437832"/>
                  </a:lnTo>
                  <a:cubicBezTo>
                    <a:pt x="12314" y="437832"/>
                    <a:pt x="0" y="425518"/>
                    <a:pt x="0" y="410328"/>
                  </a:cubicBezTo>
                  <a:lnTo>
                    <a:pt x="0" y="27503"/>
                  </a:lnTo>
                  <a:cubicBezTo>
                    <a:pt x="0" y="12314"/>
                    <a:pt x="12314" y="0"/>
                    <a:pt x="275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85" name="TextBox 11">
              <a:extLst>
                <a:ext uri="{FF2B5EF4-FFF2-40B4-BE49-F238E27FC236}">
                  <a16:creationId xmlns:a16="http://schemas.microsoft.com/office/drawing/2014/main" id="{5ECA7584-2608-D4D1-E434-A172DF515A6E}"/>
                </a:ext>
              </a:extLst>
            </p:cNvPr>
            <p:cNvSpPr txBox="1"/>
            <p:nvPr/>
          </p:nvSpPr>
          <p:spPr>
            <a:xfrm>
              <a:off x="0" y="-28575"/>
              <a:ext cx="2565122" cy="466407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49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86" name="TextBox 12">
            <a:extLst>
              <a:ext uri="{FF2B5EF4-FFF2-40B4-BE49-F238E27FC236}">
                <a16:creationId xmlns:a16="http://schemas.microsoft.com/office/drawing/2014/main" id="{2DC24A55-648D-7BF5-F4F5-5EAB3187DF7F}"/>
              </a:ext>
            </a:extLst>
          </p:cNvPr>
          <p:cNvSpPr txBox="1"/>
          <p:nvPr/>
        </p:nvSpPr>
        <p:spPr>
          <a:xfrm>
            <a:off x="628761" y="246610"/>
            <a:ext cx="4987337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sz="2846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HOW</a:t>
            </a:r>
            <a:r>
              <a:rPr lang="en-US" sz="2846" b="1" dirty="0">
                <a:solidFill>
                  <a:srgbClr val="5E17EB"/>
                </a:solidFill>
                <a:latin typeface="Inter 2 Bold"/>
                <a:ea typeface="Inter 2 Bold"/>
                <a:cs typeface="Inter 2 Bold"/>
                <a:sym typeface="Inter 2 Bold"/>
              </a:rPr>
              <a:t> </a:t>
            </a:r>
            <a:r>
              <a:rPr lang="en-US" sz="2846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THE SPHERE</a:t>
            </a:r>
            <a:r>
              <a:rPr lang="en-US" sz="2846" b="1" dirty="0">
                <a:solidFill>
                  <a:srgbClr val="5E17EB"/>
                </a:solidFill>
                <a:latin typeface="Inter 2 Bold"/>
                <a:ea typeface="Inter 2 Bold"/>
                <a:cs typeface="Inter 2 Bold"/>
                <a:sym typeface="Inter 2 Bold"/>
              </a:rPr>
              <a:t> </a:t>
            </a:r>
            <a:r>
              <a:rPr lang="en-US" sz="2846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WILL CHANGE VENUES FOREVER</a:t>
            </a:r>
          </a:p>
        </p:txBody>
      </p:sp>
      <p:grpSp>
        <p:nvGrpSpPr>
          <p:cNvPr id="87" name="Group 40">
            <a:extLst>
              <a:ext uri="{FF2B5EF4-FFF2-40B4-BE49-F238E27FC236}">
                <a16:creationId xmlns:a16="http://schemas.microsoft.com/office/drawing/2014/main" id="{A42EA64F-C864-4063-C14F-B0C96E79AA56}"/>
              </a:ext>
            </a:extLst>
          </p:cNvPr>
          <p:cNvGrpSpPr>
            <a:grpSpLocks noChangeAspect="1"/>
          </p:cNvGrpSpPr>
          <p:nvPr/>
        </p:nvGrpSpPr>
        <p:grpSpPr>
          <a:xfrm>
            <a:off x="5683433" y="4731879"/>
            <a:ext cx="2203403" cy="2203395"/>
            <a:chOff x="0" y="0"/>
            <a:chExt cx="6350000" cy="6349975"/>
          </a:xfrm>
        </p:grpSpPr>
        <p:sp>
          <p:nvSpPr>
            <p:cNvPr id="88" name="Freeform 41">
              <a:extLst>
                <a:ext uri="{FF2B5EF4-FFF2-40B4-BE49-F238E27FC236}">
                  <a16:creationId xmlns:a16="http://schemas.microsoft.com/office/drawing/2014/main" id="{53F37579-F05E-CFED-E159-66692857275E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6"/>
              <a:stretch>
                <a:fillRect l="-33252" r="-20540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</p:grpSp>
      <p:sp>
        <p:nvSpPr>
          <p:cNvPr id="89" name="AutoShape 35">
            <a:extLst>
              <a:ext uri="{FF2B5EF4-FFF2-40B4-BE49-F238E27FC236}">
                <a16:creationId xmlns:a16="http://schemas.microsoft.com/office/drawing/2014/main" id="{C2ADA1A0-F5BA-3354-8A37-8CEF5064DD4B}"/>
              </a:ext>
            </a:extLst>
          </p:cNvPr>
          <p:cNvSpPr/>
          <p:nvPr/>
        </p:nvSpPr>
        <p:spPr>
          <a:xfrm>
            <a:off x="5668556" y="555288"/>
            <a:ext cx="111657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90" name="AutoShape 36">
            <a:extLst>
              <a:ext uri="{FF2B5EF4-FFF2-40B4-BE49-F238E27FC236}">
                <a16:creationId xmlns:a16="http://schemas.microsoft.com/office/drawing/2014/main" id="{BBC47B95-18E3-DFAB-E833-EF8417CB4EA8}"/>
              </a:ext>
            </a:extLst>
          </p:cNvPr>
          <p:cNvSpPr/>
          <p:nvPr/>
        </p:nvSpPr>
        <p:spPr>
          <a:xfrm flipV="1">
            <a:off x="6785134" y="543860"/>
            <a:ext cx="0" cy="418801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2935AFE-423D-62BF-90B1-B46467345F5F}"/>
              </a:ext>
            </a:extLst>
          </p:cNvPr>
          <p:cNvGrpSpPr/>
          <p:nvPr/>
        </p:nvGrpSpPr>
        <p:grpSpPr>
          <a:xfrm>
            <a:off x="490674" y="1758587"/>
            <a:ext cx="6333854" cy="3798027"/>
            <a:chOff x="395968" y="395968"/>
            <a:chExt cx="15834632" cy="9495065"/>
          </a:xfrm>
        </p:grpSpPr>
        <p:sp>
          <p:nvSpPr>
            <p:cNvPr id="5" name="Freeform 5"/>
            <p:cNvSpPr/>
            <p:nvPr/>
          </p:nvSpPr>
          <p:spPr>
            <a:xfrm>
              <a:off x="395968" y="395968"/>
              <a:ext cx="8211751" cy="4555532"/>
            </a:xfrm>
            <a:custGeom>
              <a:avLst/>
              <a:gdLst/>
              <a:ahLst/>
              <a:cxnLst/>
              <a:rect l="l" t="t" r="r" b="b"/>
              <a:pathLst>
                <a:path w="8211751" h="4555532">
                  <a:moveTo>
                    <a:pt x="0" y="0"/>
                  </a:moveTo>
                  <a:lnTo>
                    <a:pt x="8211751" y="0"/>
                  </a:lnTo>
                  <a:lnTo>
                    <a:pt x="8211751" y="4555531"/>
                  </a:lnTo>
                  <a:lnTo>
                    <a:pt x="0" y="4555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Freeform 6"/>
            <p:cNvSpPr/>
            <p:nvPr/>
          </p:nvSpPr>
          <p:spPr>
            <a:xfrm>
              <a:off x="395968" y="4951499"/>
              <a:ext cx="8211751" cy="4939533"/>
            </a:xfrm>
            <a:custGeom>
              <a:avLst/>
              <a:gdLst/>
              <a:ahLst/>
              <a:cxnLst/>
              <a:rect l="l" t="t" r="r" b="b"/>
              <a:pathLst>
                <a:path w="8211751" h="4939533">
                  <a:moveTo>
                    <a:pt x="0" y="0"/>
                  </a:moveTo>
                  <a:lnTo>
                    <a:pt x="8211751" y="0"/>
                  </a:lnTo>
                  <a:lnTo>
                    <a:pt x="8211751" y="4939533"/>
                  </a:lnTo>
                  <a:lnTo>
                    <a:pt x="0" y="49395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609" b="-9383"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" name="Freeform 7"/>
            <p:cNvSpPr/>
            <p:nvPr/>
          </p:nvSpPr>
          <p:spPr>
            <a:xfrm>
              <a:off x="8607719" y="571500"/>
              <a:ext cx="7622881" cy="9319533"/>
            </a:xfrm>
            <a:custGeom>
              <a:avLst/>
              <a:gdLst/>
              <a:ahLst/>
              <a:cxnLst/>
              <a:rect l="l" t="t" r="r" b="b"/>
              <a:pathLst>
                <a:path w="7669991" h="9589831">
                  <a:moveTo>
                    <a:pt x="0" y="0"/>
                  </a:moveTo>
                  <a:lnTo>
                    <a:pt x="7669992" y="0"/>
                  </a:lnTo>
                  <a:lnTo>
                    <a:pt x="7669992" y="9589830"/>
                  </a:lnTo>
                  <a:lnTo>
                    <a:pt x="0" y="9589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94F33BE7-C71D-2EBF-0E03-9EDECE1DA05A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1F195CD-1366-A0BC-F419-3329DB2AE69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7E87EB8A-5DC7-7D84-BDED-2E0307B5E5F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1770017C-32D6-A6E0-A666-E5A697A2BF9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1F8EC98-69AA-0283-FA69-CE1C52F512A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D0886B62-727A-CDDC-5D53-D60264E1598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5" name="Freeform 5"/>
          <p:cNvSpPr/>
          <p:nvPr/>
        </p:nvSpPr>
        <p:spPr>
          <a:xfrm>
            <a:off x="282056" y="1931437"/>
            <a:ext cx="258852" cy="80244"/>
          </a:xfrm>
          <a:custGeom>
            <a:avLst/>
            <a:gdLst/>
            <a:ahLst/>
            <a:cxnLst/>
            <a:rect l="l" t="t" r="r" b="b"/>
            <a:pathLst>
              <a:path w="647129" h="200610">
                <a:moveTo>
                  <a:pt x="0" y="0"/>
                </a:moveTo>
                <a:lnTo>
                  <a:pt x="647128" y="0"/>
                </a:lnTo>
                <a:lnTo>
                  <a:pt x="647128" y="200610"/>
                </a:lnTo>
                <a:lnTo>
                  <a:pt x="0" y="200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9" name="Freeform 9"/>
          <p:cNvSpPr/>
          <p:nvPr/>
        </p:nvSpPr>
        <p:spPr>
          <a:xfrm>
            <a:off x="411484" y="1482396"/>
            <a:ext cx="6492236" cy="4350410"/>
          </a:xfrm>
          <a:custGeom>
            <a:avLst/>
            <a:gdLst/>
            <a:ahLst/>
            <a:cxnLst/>
            <a:rect l="l" t="t" r="r" b="b"/>
            <a:pathLst>
              <a:path w="12281257" h="8229600">
                <a:moveTo>
                  <a:pt x="0" y="0"/>
                </a:moveTo>
                <a:lnTo>
                  <a:pt x="12281258" y="0"/>
                </a:lnTo>
                <a:lnTo>
                  <a:pt x="12281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D4A5D133-6AC2-4065-E8EB-90CEE2D2C827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9274FC8-D506-8AE6-0E17-D0F2163668B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3E9A01F-DFA2-E1C2-F5FC-ADE5C746733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5D121892-4208-7125-2088-089E96535ABF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4EF9B6F-69BA-B170-C5B5-D3F161B1C3C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9E8F2039-631E-F99E-6B1B-8E9CB4464EA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52404" y="1883693"/>
            <a:ext cx="7010396" cy="3703606"/>
          </a:xfrm>
          <a:custGeom>
            <a:avLst/>
            <a:gdLst/>
            <a:ahLst/>
            <a:cxnLst/>
            <a:rect l="l" t="t" r="r" b="b"/>
            <a:pathLst>
              <a:path w="15577457" h="8229600">
                <a:moveTo>
                  <a:pt x="0" y="0"/>
                </a:moveTo>
                <a:lnTo>
                  <a:pt x="15577458" y="0"/>
                </a:lnTo>
                <a:lnTo>
                  <a:pt x="155774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0B0930DC-6E89-93C9-E790-7ED4A9E8E7E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97AE423-A919-8CCD-E56C-3CF292E09B0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91E7C7FB-664D-FDAF-B501-43B17F2AE89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E6D674B5-6DF3-7AC2-9E18-07123725736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BFC52BF-134C-9ADB-0C39-EFA035E9DDE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143DD99A-054D-F97B-AD1D-4A8A75639C9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724303" y="2011454"/>
            <a:ext cx="1727298" cy="3292600"/>
            <a:chOff x="0" y="0"/>
            <a:chExt cx="333121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1210" cy="6350000"/>
            </a:xfrm>
            <a:custGeom>
              <a:avLst/>
              <a:gdLst/>
              <a:ahLst/>
              <a:cxnLst/>
              <a:rect l="l" t="t" r="r" b="b"/>
              <a:pathLst>
                <a:path w="3331210" h="6350000">
                  <a:moveTo>
                    <a:pt x="3192780" y="0"/>
                  </a:moveTo>
                  <a:lnTo>
                    <a:pt x="138430" y="0"/>
                  </a:lnTo>
                  <a:cubicBezTo>
                    <a:pt x="62230" y="0"/>
                    <a:pt x="0" y="63500"/>
                    <a:pt x="0" y="140970"/>
                  </a:cubicBezTo>
                  <a:lnTo>
                    <a:pt x="0" y="6209030"/>
                  </a:lnTo>
                  <a:cubicBezTo>
                    <a:pt x="0" y="6286500"/>
                    <a:pt x="62230" y="6350000"/>
                    <a:pt x="138430" y="6350000"/>
                  </a:cubicBezTo>
                  <a:lnTo>
                    <a:pt x="3192780" y="6350000"/>
                  </a:lnTo>
                  <a:cubicBezTo>
                    <a:pt x="3268980" y="6350000"/>
                    <a:pt x="3331210" y="6286500"/>
                    <a:pt x="3331210" y="6209030"/>
                  </a:cubicBezTo>
                  <a:lnTo>
                    <a:pt x="3331210" y="140970"/>
                  </a:lnTo>
                  <a:cubicBezTo>
                    <a:pt x="3331210" y="63500"/>
                    <a:pt x="3268980" y="0"/>
                    <a:pt x="319278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7" name="Freeform 7"/>
          <p:cNvSpPr/>
          <p:nvPr/>
        </p:nvSpPr>
        <p:spPr>
          <a:xfrm>
            <a:off x="282056" y="1931437"/>
            <a:ext cx="258852" cy="80244"/>
          </a:xfrm>
          <a:custGeom>
            <a:avLst/>
            <a:gdLst/>
            <a:ahLst/>
            <a:cxnLst/>
            <a:rect l="l" t="t" r="r" b="b"/>
            <a:pathLst>
              <a:path w="647129" h="200610">
                <a:moveTo>
                  <a:pt x="0" y="0"/>
                </a:moveTo>
                <a:lnTo>
                  <a:pt x="647128" y="0"/>
                </a:lnTo>
                <a:lnTo>
                  <a:pt x="647128" y="200610"/>
                </a:lnTo>
                <a:lnTo>
                  <a:pt x="0" y="200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8" name="Group 8"/>
          <p:cNvGrpSpPr/>
          <p:nvPr/>
        </p:nvGrpSpPr>
        <p:grpSpPr>
          <a:xfrm rot="5409901">
            <a:off x="3864315" y="2724267"/>
            <a:ext cx="3447274" cy="1866978"/>
            <a:chOff x="0" y="0"/>
            <a:chExt cx="2691919" cy="14578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91919" cy="1457891"/>
            </a:xfrm>
            <a:custGeom>
              <a:avLst/>
              <a:gdLst/>
              <a:ahLst/>
              <a:cxnLst/>
              <a:rect l="l" t="t" r="r" b="b"/>
              <a:pathLst>
                <a:path w="2691919" h="1457891">
                  <a:moveTo>
                    <a:pt x="0" y="0"/>
                  </a:moveTo>
                  <a:lnTo>
                    <a:pt x="2691919" y="0"/>
                  </a:lnTo>
                  <a:lnTo>
                    <a:pt x="2691919" y="1457891"/>
                  </a:lnTo>
                  <a:lnTo>
                    <a:pt x="0" y="14578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691919" cy="1495991"/>
            </a:xfrm>
            <a:prstGeom prst="rect">
              <a:avLst/>
            </a:prstGeom>
          </p:spPr>
          <p:txBody>
            <a:bodyPr lIns="17134" tIns="17134" rIns="17134" bIns="17134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1" name="Group 11"/>
          <p:cNvGrpSpPr/>
          <p:nvPr/>
        </p:nvGrpSpPr>
        <p:grpSpPr>
          <a:xfrm rot="-5390098">
            <a:off x="4393762" y="3531561"/>
            <a:ext cx="281512" cy="246322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17134" tIns="17134" rIns="17134" bIns="17134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5136022" y="3062131"/>
            <a:ext cx="903860" cy="1191250"/>
          </a:xfrm>
          <a:custGeom>
            <a:avLst/>
            <a:gdLst/>
            <a:ahLst/>
            <a:cxnLst/>
            <a:rect l="l" t="t" r="r" b="b"/>
            <a:pathLst>
              <a:path w="2259650" h="2978122">
                <a:moveTo>
                  <a:pt x="0" y="0"/>
                </a:moveTo>
                <a:lnTo>
                  <a:pt x="2259650" y="0"/>
                </a:lnTo>
                <a:lnTo>
                  <a:pt x="2259650" y="2978122"/>
                </a:lnTo>
                <a:lnTo>
                  <a:pt x="0" y="2978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8" name="TextBox 18"/>
          <p:cNvSpPr txBox="1"/>
          <p:nvPr/>
        </p:nvSpPr>
        <p:spPr>
          <a:xfrm>
            <a:off x="756556" y="2372766"/>
            <a:ext cx="335861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5"/>
              </a:lnSpc>
            </a:pPr>
            <a:r>
              <a:rPr lang="en-US" sz="3638" b="1">
                <a:solidFill>
                  <a:srgbClr val="C36ADA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TECHNOLOGY </a:t>
            </a:r>
            <a:r>
              <a:rPr lang="en-US" sz="3638" b="1">
                <a:solidFill>
                  <a:srgbClr val="FFFFFF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IS IMPACTING VENUE SELECTION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6556" y="4347118"/>
            <a:ext cx="335861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More planners say that the ability to run tech-rich events impacts their destination – selection.</a:t>
            </a:r>
          </a:p>
        </p:txBody>
      </p:sp>
      <p:grpSp>
        <p:nvGrpSpPr>
          <p:cNvPr id="20" name="Group 6">
            <a:extLst>
              <a:ext uri="{FF2B5EF4-FFF2-40B4-BE49-F238E27FC236}">
                <a16:creationId xmlns:a16="http://schemas.microsoft.com/office/drawing/2014/main" id="{C1C87384-2D80-7040-B4A5-E696E6666C51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8BA9F882-D2A8-8BDE-90DA-D9F30F3BA5C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AEE0963C-BB3C-84B7-BF6C-0C46C8139E4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3" name="Group 6">
            <a:extLst>
              <a:ext uri="{FF2B5EF4-FFF2-40B4-BE49-F238E27FC236}">
                <a16:creationId xmlns:a16="http://schemas.microsoft.com/office/drawing/2014/main" id="{E4E64B08-DBE3-A8AC-C71D-EAF8EC58A823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0139DA34-6095-9AF5-A6E6-93B447A56E8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26E0BADE-C2C8-E252-533B-B9034342E72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3">
            <a:extLst>
              <a:ext uri="{FF2B5EF4-FFF2-40B4-BE49-F238E27FC236}">
                <a16:creationId xmlns:a16="http://schemas.microsoft.com/office/drawing/2014/main" id="{56C054C4-F569-CB40-6097-4BDE9495400B}"/>
              </a:ext>
            </a:extLst>
          </p:cNvPr>
          <p:cNvGrpSpPr/>
          <p:nvPr/>
        </p:nvGrpSpPr>
        <p:grpSpPr>
          <a:xfrm>
            <a:off x="411480" y="1968726"/>
            <a:ext cx="6492240" cy="3291840"/>
            <a:chOff x="0" y="0"/>
            <a:chExt cx="4274726" cy="2167467"/>
          </a:xfrm>
        </p:grpSpPr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14ED5A91-37E3-1471-433A-66CE3B944F47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2" name="TextBox 5">
              <a:extLst>
                <a:ext uri="{FF2B5EF4-FFF2-40B4-BE49-F238E27FC236}">
                  <a16:creationId xmlns:a16="http://schemas.microsoft.com/office/drawing/2014/main" id="{E9DA072A-09D5-F2BF-AC29-E46063F887D9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pic>
        <p:nvPicPr>
          <p:cNvPr id="57" name="Picture 10">
            <a:extLst>
              <a:ext uri="{FF2B5EF4-FFF2-40B4-BE49-F238E27FC236}">
                <a16:creationId xmlns:a16="http://schemas.microsoft.com/office/drawing/2014/main" id="{EFC7A8D3-E229-862E-3DB0-DD0CE79DE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3947248" y="3985819"/>
            <a:ext cx="3456540" cy="3456540"/>
          </a:xfrm>
          <a:prstGeom prst="rect">
            <a:avLst/>
          </a:prstGeom>
        </p:spPr>
      </p:pic>
      <p:sp>
        <p:nvSpPr>
          <p:cNvPr id="61" name="Freeform 14">
            <a:extLst>
              <a:ext uri="{FF2B5EF4-FFF2-40B4-BE49-F238E27FC236}">
                <a16:creationId xmlns:a16="http://schemas.microsoft.com/office/drawing/2014/main" id="{55F27C4D-F34A-DEC7-0F43-FEC638F72F26}"/>
              </a:ext>
            </a:extLst>
          </p:cNvPr>
          <p:cNvSpPr/>
          <p:nvPr/>
        </p:nvSpPr>
        <p:spPr>
          <a:xfrm>
            <a:off x="5363260" y="5335950"/>
            <a:ext cx="624516" cy="789278"/>
          </a:xfrm>
          <a:custGeom>
            <a:avLst/>
            <a:gdLst/>
            <a:ahLst/>
            <a:cxnLst/>
            <a:rect l="l" t="t" r="r" b="b"/>
            <a:pathLst>
              <a:path w="1561290" h="1973195">
                <a:moveTo>
                  <a:pt x="0" y="0"/>
                </a:moveTo>
                <a:lnTo>
                  <a:pt x="1561290" y="0"/>
                </a:lnTo>
                <a:lnTo>
                  <a:pt x="1561290" y="1973195"/>
                </a:lnTo>
                <a:lnTo>
                  <a:pt x="0" y="1973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6CEAD09C-5817-E075-1C92-62C73740D993}"/>
              </a:ext>
            </a:extLst>
          </p:cNvPr>
          <p:cNvSpPr/>
          <p:nvPr/>
        </p:nvSpPr>
        <p:spPr>
          <a:xfrm>
            <a:off x="402439" y="452884"/>
            <a:ext cx="687158" cy="213021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E6ED1CBA-D72B-5B2D-205F-6D8DA75AE4A2}"/>
              </a:ext>
            </a:extLst>
          </p:cNvPr>
          <p:cNvGrpSpPr/>
          <p:nvPr/>
        </p:nvGrpSpPr>
        <p:grpSpPr>
          <a:xfrm>
            <a:off x="3280951" y="4031758"/>
            <a:ext cx="312852" cy="312852"/>
            <a:chOff x="0" y="0"/>
            <a:chExt cx="812800" cy="812800"/>
          </a:xfrm>
        </p:grpSpPr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D85073DE-DFA9-07EE-0679-DF8AC2718F8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8160359F-5E1B-33F2-11A9-A389B6A308F8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grpSp>
        <p:nvGrpSpPr>
          <p:cNvPr id="7" name="Group 15">
            <a:extLst>
              <a:ext uri="{FF2B5EF4-FFF2-40B4-BE49-F238E27FC236}">
                <a16:creationId xmlns:a16="http://schemas.microsoft.com/office/drawing/2014/main" id="{059BC978-D649-96A0-7951-815B701D233A}"/>
              </a:ext>
            </a:extLst>
          </p:cNvPr>
          <p:cNvGrpSpPr/>
          <p:nvPr/>
        </p:nvGrpSpPr>
        <p:grpSpPr>
          <a:xfrm>
            <a:off x="582970" y="2534293"/>
            <a:ext cx="1727294" cy="547147"/>
            <a:chOff x="0" y="51994"/>
            <a:chExt cx="3455490" cy="1094578"/>
          </a:xfrm>
        </p:grpSpPr>
        <p:grpSp>
          <p:nvGrpSpPr>
            <p:cNvPr id="8" name="Group 16">
              <a:extLst>
                <a:ext uri="{FF2B5EF4-FFF2-40B4-BE49-F238E27FC236}">
                  <a16:creationId xmlns:a16="http://schemas.microsoft.com/office/drawing/2014/main" id="{DD4473CC-87DA-F6F0-CB1A-2C620300DF2A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11" name="Freeform 17">
                <a:extLst>
                  <a:ext uri="{FF2B5EF4-FFF2-40B4-BE49-F238E27FC236}">
                    <a16:creationId xmlns:a16="http://schemas.microsoft.com/office/drawing/2014/main" id="{6268DF80-4654-444C-0A66-550BCC6F98F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1B8D5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D36AB15C-881A-F75C-0979-0FB28172E946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9" name="TextBox 19">
              <a:extLst>
                <a:ext uri="{FF2B5EF4-FFF2-40B4-BE49-F238E27FC236}">
                  <a16:creationId xmlns:a16="http://schemas.microsoft.com/office/drawing/2014/main" id="{38B4D327-05C9-D67B-A408-3611E8DA51E6}"/>
                </a:ext>
              </a:extLst>
            </p:cNvPr>
            <p:cNvSpPr txBox="1"/>
            <p:nvPr/>
          </p:nvSpPr>
          <p:spPr>
            <a:xfrm>
              <a:off x="1093555" y="57151"/>
              <a:ext cx="2361935" cy="615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31.2%</a:t>
              </a:r>
            </a:p>
          </p:txBody>
        </p:sp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8D9DCE73-C5D5-08E1-3DA0-9162C0649AD7}"/>
                </a:ext>
              </a:extLst>
            </p:cNvPr>
            <p:cNvSpPr txBox="1"/>
            <p:nvPr/>
          </p:nvSpPr>
          <p:spPr>
            <a:xfrm>
              <a:off x="1093555" y="787407"/>
              <a:ext cx="1432342" cy="359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VENUE</a:t>
              </a:r>
            </a:p>
          </p:txBody>
        </p:sp>
      </p:grpSp>
      <p:grpSp>
        <p:nvGrpSpPr>
          <p:cNvPr id="13" name="Group 21">
            <a:extLst>
              <a:ext uri="{FF2B5EF4-FFF2-40B4-BE49-F238E27FC236}">
                <a16:creationId xmlns:a16="http://schemas.microsoft.com/office/drawing/2014/main" id="{24D1F887-21F1-66FA-84E1-73D284A3616A}"/>
              </a:ext>
            </a:extLst>
          </p:cNvPr>
          <p:cNvGrpSpPr/>
          <p:nvPr/>
        </p:nvGrpSpPr>
        <p:grpSpPr>
          <a:xfrm>
            <a:off x="3280952" y="2506805"/>
            <a:ext cx="1727294" cy="547147"/>
            <a:chOff x="0" y="51994"/>
            <a:chExt cx="3455490" cy="1094578"/>
          </a:xfrm>
        </p:grpSpPr>
        <p:grpSp>
          <p:nvGrpSpPr>
            <p:cNvPr id="14" name="Group 22">
              <a:extLst>
                <a:ext uri="{FF2B5EF4-FFF2-40B4-BE49-F238E27FC236}">
                  <a16:creationId xmlns:a16="http://schemas.microsoft.com/office/drawing/2014/main" id="{06E27338-D16B-6E54-C662-74E2F7C22C15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B78691D8-2E96-556B-648D-BF6739B3287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18" name="TextBox 24">
                <a:extLst>
                  <a:ext uri="{FF2B5EF4-FFF2-40B4-BE49-F238E27FC236}">
                    <a16:creationId xmlns:a16="http://schemas.microsoft.com/office/drawing/2014/main" id="{C1F3CE00-65C5-F457-797D-5BF07A274810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3D2B8AB5-432F-A2E7-8993-267917EFAF2C}"/>
                </a:ext>
              </a:extLst>
            </p:cNvPr>
            <p:cNvSpPr txBox="1"/>
            <p:nvPr/>
          </p:nvSpPr>
          <p:spPr>
            <a:xfrm>
              <a:off x="1093555" y="57151"/>
              <a:ext cx="2361935" cy="615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10.2%</a:t>
              </a:r>
            </a:p>
          </p:txBody>
        </p:sp>
        <p:sp>
          <p:nvSpPr>
            <p:cNvPr id="16" name="TextBox 26">
              <a:extLst>
                <a:ext uri="{FF2B5EF4-FFF2-40B4-BE49-F238E27FC236}">
                  <a16:creationId xmlns:a16="http://schemas.microsoft.com/office/drawing/2014/main" id="{E1F24678-E783-F92F-B712-365856F07D8D}"/>
                </a:ext>
              </a:extLst>
            </p:cNvPr>
            <p:cNvSpPr txBox="1"/>
            <p:nvPr/>
          </p:nvSpPr>
          <p:spPr>
            <a:xfrm>
              <a:off x="1093555" y="787407"/>
              <a:ext cx="1754808" cy="359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STAFFING</a:t>
              </a:r>
            </a:p>
          </p:txBody>
        </p:sp>
      </p:grpSp>
      <p:grpSp>
        <p:nvGrpSpPr>
          <p:cNvPr id="19" name="Group 28">
            <a:extLst>
              <a:ext uri="{FF2B5EF4-FFF2-40B4-BE49-F238E27FC236}">
                <a16:creationId xmlns:a16="http://schemas.microsoft.com/office/drawing/2014/main" id="{349BEC25-F147-5D73-8A7E-5803ADE85C3B}"/>
              </a:ext>
            </a:extLst>
          </p:cNvPr>
          <p:cNvGrpSpPr/>
          <p:nvPr/>
        </p:nvGrpSpPr>
        <p:grpSpPr>
          <a:xfrm>
            <a:off x="582968" y="4031758"/>
            <a:ext cx="312852" cy="312852"/>
            <a:chOff x="0" y="0"/>
            <a:chExt cx="812800" cy="812800"/>
          </a:xfrm>
        </p:grpSpPr>
        <p:sp>
          <p:nvSpPr>
            <p:cNvPr id="20" name="Freeform 29">
              <a:extLst>
                <a:ext uri="{FF2B5EF4-FFF2-40B4-BE49-F238E27FC236}">
                  <a16:creationId xmlns:a16="http://schemas.microsoft.com/office/drawing/2014/main" id="{FCE622E0-35DD-4020-61C4-15B6FAD4507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1" name="TextBox 30">
              <a:extLst>
                <a:ext uri="{FF2B5EF4-FFF2-40B4-BE49-F238E27FC236}">
                  <a16:creationId xmlns:a16="http://schemas.microsoft.com/office/drawing/2014/main" id="{EB71407A-35B2-5A78-0E26-8283AE1148EB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22" name="TextBox 31">
            <a:extLst>
              <a:ext uri="{FF2B5EF4-FFF2-40B4-BE49-F238E27FC236}">
                <a16:creationId xmlns:a16="http://schemas.microsoft.com/office/drawing/2014/main" id="{D9BBBDF8-D890-C79F-70A4-DA0B5240E9D0}"/>
              </a:ext>
            </a:extLst>
          </p:cNvPr>
          <p:cNvSpPr txBox="1"/>
          <p:nvPr/>
        </p:nvSpPr>
        <p:spPr>
          <a:xfrm>
            <a:off x="1129603" y="4032836"/>
            <a:ext cx="959386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2"/>
              </a:lnSpc>
            </a:pPr>
            <a:r>
              <a:rPr lang="en-US" sz="2422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22.4%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F4DE4886-7BEB-8277-35DA-3F770D7CEF57}"/>
              </a:ext>
            </a:extLst>
          </p:cNvPr>
          <p:cNvSpPr txBox="1"/>
          <p:nvPr/>
        </p:nvSpPr>
        <p:spPr>
          <a:xfrm>
            <a:off x="1129603" y="4402627"/>
            <a:ext cx="501753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AV</a:t>
            </a:r>
          </a:p>
        </p:txBody>
      </p:sp>
      <p:grpSp>
        <p:nvGrpSpPr>
          <p:cNvPr id="24" name="Group 34">
            <a:extLst>
              <a:ext uri="{FF2B5EF4-FFF2-40B4-BE49-F238E27FC236}">
                <a16:creationId xmlns:a16="http://schemas.microsoft.com/office/drawing/2014/main" id="{DE23A42E-9F4E-BE13-6957-D2F3DBA07BEC}"/>
              </a:ext>
            </a:extLst>
          </p:cNvPr>
          <p:cNvGrpSpPr/>
          <p:nvPr/>
        </p:nvGrpSpPr>
        <p:grpSpPr>
          <a:xfrm>
            <a:off x="582968" y="3283352"/>
            <a:ext cx="312852" cy="312852"/>
            <a:chOff x="0" y="0"/>
            <a:chExt cx="812800" cy="812800"/>
          </a:xfrm>
        </p:grpSpPr>
        <p:sp>
          <p:nvSpPr>
            <p:cNvPr id="25" name="Freeform 35">
              <a:extLst>
                <a:ext uri="{FF2B5EF4-FFF2-40B4-BE49-F238E27FC236}">
                  <a16:creationId xmlns:a16="http://schemas.microsoft.com/office/drawing/2014/main" id="{0DD587A8-4E36-F8D5-39BC-62CA3D58D00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31C8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F511C55E-8CBC-E9E6-6DAD-EFA8B9D73D08}"/>
                </a:ext>
              </a:extLst>
            </p:cNvPr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573"/>
                </a:lnSpc>
              </a:pPr>
              <a:endParaRPr sz="616"/>
            </a:p>
          </p:txBody>
        </p:sp>
      </p:grpSp>
      <p:sp>
        <p:nvSpPr>
          <p:cNvPr id="27" name="TextBox 37">
            <a:extLst>
              <a:ext uri="{FF2B5EF4-FFF2-40B4-BE49-F238E27FC236}">
                <a16:creationId xmlns:a16="http://schemas.microsoft.com/office/drawing/2014/main" id="{8EE38CBC-BED3-B973-FE2D-2A9B6839DDAB}"/>
              </a:ext>
            </a:extLst>
          </p:cNvPr>
          <p:cNvSpPr txBox="1"/>
          <p:nvPr/>
        </p:nvSpPr>
        <p:spPr>
          <a:xfrm>
            <a:off x="1129606" y="3650310"/>
            <a:ext cx="19164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FOOD AND BEVERAGE</a:t>
            </a:r>
          </a:p>
        </p:txBody>
      </p:sp>
      <p:sp>
        <p:nvSpPr>
          <p:cNvPr id="28" name="TextBox 38">
            <a:extLst>
              <a:ext uri="{FF2B5EF4-FFF2-40B4-BE49-F238E27FC236}">
                <a16:creationId xmlns:a16="http://schemas.microsoft.com/office/drawing/2014/main" id="{3912CF2D-F599-E357-D508-E682471E72C7}"/>
              </a:ext>
            </a:extLst>
          </p:cNvPr>
          <p:cNvSpPr txBox="1"/>
          <p:nvPr/>
        </p:nvSpPr>
        <p:spPr>
          <a:xfrm>
            <a:off x="1129607" y="3284428"/>
            <a:ext cx="118065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22"/>
              </a:lnSpc>
              <a:spcBef>
                <a:spcPct val="0"/>
              </a:spcBef>
            </a:pPr>
            <a:r>
              <a:rPr lang="en-US" sz="2422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29.3%</a:t>
            </a:r>
          </a:p>
        </p:txBody>
      </p:sp>
      <p:grpSp>
        <p:nvGrpSpPr>
          <p:cNvPr id="29" name="Group 39">
            <a:extLst>
              <a:ext uri="{FF2B5EF4-FFF2-40B4-BE49-F238E27FC236}">
                <a16:creationId xmlns:a16="http://schemas.microsoft.com/office/drawing/2014/main" id="{0B3EDA09-7D1A-C151-C1A4-C9F80320357D}"/>
              </a:ext>
            </a:extLst>
          </p:cNvPr>
          <p:cNvGrpSpPr/>
          <p:nvPr/>
        </p:nvGrpSpPr>
        <p:grpSpPr>
          <a:xfrm>
            <a:off x="3280951" y="3269607"/>
            <a:ext cx="1727294" cy="546497"/>
            <a:chOff x="0" y="54998"/>
            <a:chExt cx="3455490" cy="1093275"/>
          </a:xfrm>
        </p:grpSpPr>
        <p:grpSp>
          <p:nvGrpSpPr>
            <p:cNvPr id="30" name="Group 40">
              <a:extLst>
                <a:ext uri="{FF2B5EF4-FFF2-40B4-BE49-F238E27FC236}">
                  <a16:creationId xmlns:a16="http://schemas.microsoft.com/office/drawing/2014/main" id="{8959A50C-4D0E-0C1C-249A-C52F2FCA7F8E}"/>
                </a:ext>
              </a:extLst>
            </p:cNvPr>
            <p:cNvGrpSpPr/>
            <p:nvPr/>
          </p:nvGrpSpPr>
          <p:grpSpPr>
            <a:xfrm>
              <a:off x="0" y="54998"/>
              <a:ext cx="625868" cy="625868"/>
              <a:chOff x="0" y="0"/>
              <a:chExt cx="812800" cy="812800"/>
            </a:xfrm>
          </p:grpSpPr>
          <p:sp>
            <p:nvSpPr>
              <p:cNvPr id="33" name="Freeform 41">
                <a:extLst>
                  <a:ext uri="{FF2B5EF4-FFF2-40B4-BE49-F238E27FC236}">
                    <a16:creationId xmlns:a16="http://schemas.microsoft.com/office/drawing/2014/main" id="{FF387683-303B-304D-D547-DBE162C41B7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B4FF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34" name="TextBox 42">
                <a:extLst>
                  <a:ext uri="{FF2B5EF4-FFF2-40B4-BE49-F238E27FC236}">
                    <a16:creationId xmlns:a16="http://schemas.microsoft.com/office/drawing/2014/main" id="{285A1B6C-FA8C-7383-6391-E162793E3556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31" name="TextBox 43">
              <a:extLst>
                <a:ext uri="{FF2B5EF4-FFF2-40B4-BE49-F238E27FC236}">
                  <a16:creationId xmlns:a16="http://schemas.microsoft.com/office/drawing/2014/main" id="{795B0E34-C804-E3FA-97F1-ADF68CF6E54C}"/>
                </a:ext>
              </a:extLst>
            </p:cNvPr>
            <p:cNvSpPr txBox="1"/>
            <p:nvPr/>
          </p:nvSpPr>
          <p:spPr>
            <a:xfrm>
              <a:off x="1093555" y="789109"/>
              <a:ext cx="2361935" cy="3591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SOFTWARE</a:t>
              </a:r>
            </a:p>
          </p:txBody>
        </p:sp>
        <p:sp>
          <p:nvSpPr>
            <p:cNvPr id="32" name="TextBox 44">
              <a:extLst>
                <a:ext uri="{FF2B5EF4-FFF2-40B4-BE49-F238E27FC236}">
                  <a16:creationId xmlns:a16="http://schemas.microsoft.com/office/drawing/2014/main" id="{30C7343E-1B93-6CFE-44F8-C057A337DC6D}"/>
                </a:ext>
              </a:extLst>
            </p:cNvPr>
            <p:cNvSpPr txBox="1"/>
            <p:nvPr/>
          </p:nvSpPr>
          <p:spPr>
            <a:xfrm>
              <a:off x="1093555" y="57151"/>
              <a:ext cx="1736073" cy="6157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  <a:spcBef>
                  <a:spcPct val="0"/>
                </a:spcBef>
              </a:pPr>
              <a:r>
                <a:rPr lang="en-US" sz="2422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5.4%</a:t>
              </a:r>
            </a:p>
          </p:txBody>
        </p:sp>
      </p:grpSp>
      <p:sp>
        <p:nvSpPr>
          <p:cNvPr id="35" name="TextBox 45">
            <a:extLst>
              <a:ext uri="{FF2B5EF4-FFF2-40B4-BE49-F238E27FC236}">
                <a16:creationId xmlns:a16="http://schemas.microsoft.com/office/drawing/2014/main" id="{602573D2-1A29-1F90-E2ED-E5E4686A15A5}"/>
              </a:ext>
            </a:extLst>
          </p:cNvPr>
          <p:cNvSpPr txBox="1"/>
          <p:nvPr/>
        </p:nvSpPr>
        <p:spPr>
          <a:xfrm>
            <a:off x="1251785" y="484625"/>
            <a:ext cx="3959398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24"/>
              </a:lnSpc>
            </a:pPr>
            <a:r>
              <a:rPr lang="en-US" sz="1824">
                <a:solidFill>
                  <a:srgbClr val="FF66C4"/>
                </a:solidFill>
                <a:latin typeface="Inter 1 Bold"/>
                <a:ea typeface="Inter 1 Bold"/>
                <a:cs typeface="Inter 1 Bold"/>
                <a:sym typeface="Inter 1 Bold"/>
              </a:rPr>
              <a:t>HOW IS BUSINESS LOOKING?</a:t>
            </a:r>
          </a:p>
        </p:txBody>
      </p:sp>
      <p:sp>
        <p:nvSpPr>
          <p:cNvPr id="36" name="TextBox 46">
            <a:extLst>
              <a:ext uri="{FF2B5EF4-FFF2-40B4-BE49-F238E27FC236}">
                <a16:creationId xmlns:a16="http://schemas.microsoft.com/office/drawing/2014/main" id="{55CD2FC6-B3C3-1777-8270-7E95DFA28E6F}"/>
              </a:ext>
            </a:extLst>
          </p:cNvPr>
          <p:cNvSpPr txBox="1"/>
          <p:nvPr/>
        </p:nvSpPr>
        <p:spPr>
          <a:xfrm>
            <a:off x="582969" y="1103955"/>
            <a:ext cx="41129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3"/>
              </a:lnSpc>
            </a:pPr>
            <a:r>
              <a:rPr lang="en-US" sz="3083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WHAT IS YOUR BIGGEST COST IN 2024?</a:t>
            </a:r>
          </a:p>
        </p:txBody>
      </p:sp>
      <p:sp>
        <p:nvSpPr>
          <p:cNvPr id="37" name="TextBox 47">
            <a:extLst>
              <a:ext uri="{FF2B5EF4-FFF2-40B4-BE49-F238E27FC236}">
                <a16:creationId xmlns:a16="http://schemas.microsoft.com/office/drawing/2014/main" id="{73C1CC04-C767-0BD4-297A-6F0B870B89B6}"/>
              </a:ext>
            </a:extLst>
          </p:cNvPr>
          <p:cNvSpPr txBox="1"/>
          <p:nvPr/>
        </p:nvSpPr>
        <p:spPr>
          <a:xfrm>
            <a:off x="3827590" y="4042360"/>
            <a:ext cx="959383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2"/>
              </a:lnSpc>
            </a:pPr>
            <a:r>
              <a:rPr lang="en-US" sz="2422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1.5%</a:t>
            </a:r>
          </a:p>
        </p:txBody>
      </p:sp>
      <p:sp>
        <p:nvSpPr>
          <p:cNvPr id="38" name="TextBox 48">
            <a:extLst>
              <a:ext uri="{FF2B5EF4-FFF2-40B4-BE49-F238E27FC236}">
                <a16:creationId xmlns:a16="http://schemas.microsoft.com/office/drawing/2014/main" id="{DCF2F2D0-DB5A-F1B3-9D95-44CBC0374971}"/>
              </a:ext>
            </a:extLst>
          </p:cNvPr>
          <p:cNvSpPr txBox="1"/>
          <p:nvPr/>
        </p:nvSpPr>
        <p:spPr>
          <a:xfrm>
            <a:off x="3827589" y="4402628"/>
            <a:ext cx="1180659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6"/>
              </a:lnSpc>
            </a:pPr>
            <a:r>
              <a:rPr lang="en-US" sz="1376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SPEAKERS</a:t>
            </a:r>
          </a:p>
        </p:txBody>
      </p:sp>
      <p:sp>
        <p:nvSpPr>
          <p:cNvPr id="39" name="Freeform 49">
            <a:extLst>
              <a:ext uri="{FF2B5EF4-FFF2-40B4-BE49-F238E27FC236}">
                <a16:creationId xmlns:a16="http://schemas.microsoft.com/office/drawing/2014/main" id="{1EAF230A-68C3-6644-4E99-F3EDC5E9DCB8}"/>
              </a:ext>
            </a:extLst>
          </p:cNvPr>
          <p:cNvSpPr/>
          <p:nvPr/>
        </p:nvSpPr>
        <p:spPr>
          <a:xfrm>
            <a:off x="2269739" y="3882848"/>
            <a:ext cx="769666" cy="1252298"/>
          </a:xfrm>
          <a:custGeom>
            <a:avLst/>
            <a:gdLst/>
            <a:ahLst/>
            <a:cxnLst/>
            <a:rect l="l" t="t" r="r" b="b"/>
            <a:pathLst>
              <a:path w="1154799" h="1878938">
                <a:moveTo>
                  <a:pt x="0" y="0"/>
                </a:moveTo>
                <a:lnTo>
                  <a:pt x="1154798" y="0"/>
                </a:lnTo>
                <a:lnTo>
                  <a:pt x="1154798" y="1878938"/>
                </a:lnTo>
                <a:lnTo>
                  <a:pt x="0" y="1878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374" r="-18286" b="-21823"/>
            </a:stretch>
          </a:blipFill>
        </p:spPr>
        <p:txBody>
          <a:bodyPr/>
          <a:lstStyle/>
          <a:p>
            <a:endParaRPr lang="en-US" sz="61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44541" y="3342665"/>
            <a:ext cx="5226121" cy="1983836"/>
            <a:chOff x="0" y="0"/>
            <a:chExt cx="6350000" cy="24104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70644" y="2917280"/>
            <a:ext cx="5573912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5"/>
              </a:lnSpc>
            </a:pPr>
            <a:r>
              <a:rPr lang="en-US" sz="5937" b="1">
                <a:solidFill>
                  <a:srgbClr val="000000"/>
                </a:solidFill>
                <a:latin typeface="Inter 1 Heavy"/>
                <a:ea typeface="Inter 1 Heavy"/>
                <a:cs typeface="Inter 1 Heavy"/>
                <a:sym typeface="Inter 1 Heavy"/>
              </a:rPr>
              <a:t>IN HOUSE </a:t>
            </a:r>
          </a:p>
          <a:p>
            <a:pPr algn="ctr">
              <a:lnSpc>
                <a:spcPts val="6055"/>
              </a:lnSpc>
            </a:pPr>
            <a:r>
              <a:rPr lang="en-US" sz="5937" b="1">
                <a:solidFill>
                  <a:srgbClr val="000000"/>
                </a:solidFill>
                <a:latin typeface="Inter 1 Heavy"/>
                <a:ea typeface="Inter 1 Heavy"/>
                <a:cs typeface="Inter 1 Heavy"/>
                <a:sym typeface="Inter 1 Heavy"/>
              </a:rPr>
              <a:t>VS </a:t>
            </a:r>
            <a:r>
              <a:rPr lang="en-US" sz="5937" b="1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EXTERNAL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64175DBA-3379-93DA-79F1-39B2E403E29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8F3D6C2-7375-6521-A56C-321EC7FFBA1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D30968A-9D23-8102-D01B-1D72505825D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C0303327-70A6-239D-3335-0B7EC166064F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9DDD7BB-11EC-FB65-5AD9-6452FB14661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B25FA2C1-3700-7AD7-68F5-92C404C386D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9349" y="1761685"/>
            <a:ext cx="6998426" cy="3855889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70"/>
          </a:p>
        </p:txBody>
      </p:sp>
      <p:sp>
        <p:nvSpPr>
          <p:cNvPr id="9" name="Freeform 9"/>
          <p:cNvSpPr/>
          <p:nvPr/>
        </p:nvSpPr>
        <p:spPr>
          <a:xfrm rot="8844608">
            <a:off x="5819791" y="2807754"/>
            <a:ext cx="193504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7" y="0"/>
                </a:lnTo>
                <a:lnTo>
                  <a:pt x="327407" y="419082"/>
                </a:lnTo>
                <a:lnTo>
                  <a:pt x="0" y="419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Freeform 10"/>
          <p:cNvSpPr/>
          <p:nvPr/>
        </p:nvSpPr>
        <p:spPr>
          <a:xfrm rot="-3596684">
            <a:off x="5559412" y="3538571"/>
            <a:ext cx="156538" cy="200364"/>
          </a:xfrm>
          <a:custGeom>
            <a:avLst/>
            <a:gdLst/>
            <a:ahLst/>
            <a:cxnLst/>
            <a:rect l="l" t="t" r="r" b="b"/>
            <a:pathLst>
              <a:path w="264858" h="339018">
                <a:moveTo>
                  <a:pt x="0" y="0"/>
                </a:moveTo>
                <a:lnTo>
                  <a:pt x="264858" y="0"/>
                </a:lnTo>
                <a:lnTo>
                  <a:pt x="264858" y="339018"/>
                </a:lnTo>
                <a:lnTo>
                  <a:pt x="0" y="3390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Freeform 11"/>
          <p:cNvSpPr/>
          <p:nvPr/>
        </p:nvSpPr>
        <p:spPr>
          <a:xfrm rot="-9467201">
            <a:off x="5920106" y="3225969"/>
            <a:ext cx="193504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7" y="0"/>
                </a:lnTo>
                <a:lnTo>
                  <a:pt x="327407" y="419081"/>
                </a:lnTo>
                <a:lnTo>
                  <a:pt x="0" y="419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2" name="Freeform 12"/>
          <p:cNvSpPr/>
          <p:nvPr/>
        </p:nvSpPr>
        <p:spPr>
          <a:xfrm rot="10724355">
            <a:off x="4940810" y="2807754"/>
            <a:ext cx="193504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7" y="0"/>
                </a:lnTo>
                <a:lnTo>
                  <a:pt x="327407" y="419082"/>
                </a:lnTo>
                <a:lnTo>
                  <a:pt x="0" y="419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3" name="Freeform 13"/>
          <p:cNvSpPr/>
          <p:nvPr/>
        </p:nvSpPr>
        <p:spPr>
          <a:xfrm rot="10724355">
            <a:off x="4940810" y="3748455"/>
            <a:ext cx="193504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7" y="0"/>
                </a:lnTo>
                <a:lnTo>
                  <a:pt x="327407" y="419081"/>
                </a:lnTo>
                <a:lnTo>
                  <a:pt x="0" y="419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4" name="Freeform 14"/>
          <p:cNvSpPr/>
          <p:nvPr/>
        </p:nvSpPr>
        <p:spPr>
          <a:xfrm rot="10724355" flipH="1">
            <a:off x="5139508" y="2807753"/>
            <a:ext cx="193502" cy="247684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327407" y="0"/>
                </a:moveTo>
                <a:lnTo>
                  <a:pt x="0" y="0"/>
                </a:lnTo>
                <a:lnTo>
                  <a:pt x="0" y="419082"/>
                </a:lnTo>
                <a:lnTo>
                  <a:pt x="327407" y="419082"/>
                </a:lnTo>
                <a:lnTo>
                  <a:pt x="3274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5" name="Freeform 15"/>
          <p:cNvSpPr/>
          <p:nvPr/>
        </p:nvSpPr>
        <p:spPr>
          <a:xfrm rot="10724355" flipH="1">
            <a:off x="5139508" y="3748454"/>
            <a:ext cx="193502" cy="247684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327407" y="0"/>
                </a:moveTo>
                <a:lnTo>
                  <a:pt x="0" y="0"/>
                </a:lnTo>
                <a:lnTo>
                  <a:pt x="0" y="419081"/>
                </a:lnTo>
                <a:lnTo>
                  <a:pt x="327407" y="419081"/>
                </a:lnTo>
                <a:lnTo>
                  <a:pt x="3274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6" name="Freeform 16"/>
          <p:cNvSpPr/>
          <p:nvPr/>
        </p:nvSpPr>
        <p:spPr>
          <a:xfrm rot="3046459">
            <a:off x="4079402" y="2859015"/>
            <a:ext cx="193500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8" y="0"/>
                </a:lnTo>
                <a:lnTo>
                  <a:pt x="327408" y="419082"/>
                </a:lnTo>
                <a:lnTo>
                  <a:pt x="0" y="419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7" name="Freeform 17"/>
          <p:cNvSpPr/>
          <p:nvPr/>
        </p:nvSpPr>
        <p:spPr>
          <a:xfrm rot="229325">
            <a:off x="4100995" y="3313962"/>
            <a:ext cx="193502" cy="247684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8" y="0"/>
                </a:lnTo>
                <a:lnTo>
                  <a:pt x="327408" y="419081"/>
                </a:lnTo>
                <a:lnTo>
                  <a:pt x="0" y="419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8" name="Freeform 18"/>
          <p:cNvSpPr/>
          <p:nvPr/>
        </p:nvSpPr>
        <p:spPr>
          <a:xfrm rot="229325" flipH="1">
            <a:off x="4914190" y="3313963"/>
            <a:ext cx="193504" cy="247682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327408" y="0"/>
                </a:moveTo>
                <a:lnTo>
                  <a:pt x="0" y="0"/>
                </a:lnTo>
                <a:lnTo>
                  <a:pt x="0" y="419081"/>
                </a:lnTo>
                <a:lnTo>
                  <a:pt x="327408" y="419081"/>
                </a:lnTo>
                <a:lnTo>
                  <a:pt x="3274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9" name="Freeform 19"/>
          <p:cNvSpPr/>
          <p:nvPr/>
        </p:nvSpPr>
        <p:spPr>
          <a:xfrm rot="229325">
            <a:off x="5109276" y="3313962"/>
            <a:ext cx="193502" cy="247684"/>
          </a:xfrm>
          <a:custGeom>
            <a:avLst/>
            <a:gdLst/>
            <a:ahLst/>
            <a:cxnLst/>
            <a:rect l="l" t="t" r="r" b="b"/>
            <a:pathLst>
              <a:path w="327407" h="419081">
                <a:moveTo>
                  <a:pt x="0" y="0"/>
                </a:moveTo>
                <a:lnTo>
                  <a:pt x="327407" y="0"/>
                </a:lnTo>
                <a:lnTo>
                  <a:pt x="327407" y="419081"/>
                </a:lnTo>
                <a:lnTo>
                  <a:pt x="0" y="419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0" name="Freeform 20"/>
          <p:cNvSpPr/>
          <p:nvPr/>
        </p:nvSpPr>
        <p:spPr>
          <a:xfrm rot="7326207" flipH="1">
            <a:off x="3984467" y="4166913"/>
            <a:ext cx="284710" cy="364430"/>
          </a:xfrm>
          <a:custGeom>
            <a:avLst/>
            <a:gdLst/>
            <a:ahLst/>
            <a:cxnLst/>
            <a:rect l="l" t="t" r="r" b="b"/>
            <a:pathLst>
              <a:path w="481725" h="616608">
                <a:moveTo>
                  <a:pt x="481725" y="0"/>
                </a:moveTo>
                <a:lnTo>
                  <a:pt x="0" y="0"/>
                </a:lnTo>
                <a:lnTo>
                  <a:pt x="0" y="616607"/>
                </a:lnTo>
                <a:lnTo>
                  <a:pt x="481725" y="616607"/>
                </a:lnTo>
                <a:lnTo>
                  <a:pt x="4817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1" name="Freeform 21"/>
          <p:cNvSpPr/>
          <p:nvPr/>
        </p:nvSpPr>
        <p:spPr>
          <a:xfrm rot="4817976" flipH="1">
            <a:off x="5518141" y="4431071"/>
            <a:ext cx="208092" cy="266358"/>
          </a:xfrm>
          <a:custGeom>
            <a:avLst/>
            <a:gdLst/>
            <a:ahLst/>
            <a:cxnLst/>
            <a:rect l="l" t="t" r="r" b="b"/>
            <a:pathLst>
              <a:path w="352091" h="450677">
                <a:moveTo>
                  <a:pt x="352091" y="0"/>
                </a:moveTo>
                <a:lnTo>
                  <a:pt x="0" y="0"/>
                </a:lnTo>
                <a:lnTo>
                  <a:pt x="0" y="450677"/>
                </a:lnTo>
                <a:lnTo>
                  <a:pt x="352091" y="450677"/>
                </a:lnTo>
                <a:lnTo>
                  <a:pt x="3520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2" name="Freeform 22"/>
          <p:cNvSpPr/>
          <p:nvPr/>
        </p:nvSpPr>
        <p:spPr>
          <a:xfrm rot="-5105421">
            <a:off x="4477116" y="4423844"/>
            <a:ext cx="209986" cy="268780"/>
          </a:xfrm>
          <a:custGeom>
            <a:avLst/>
            <a:gdLst/>
            <a:ahLst/>
            <a:cxnLst/>
            <a:rect l="l" t="t" r="r" b="b"/>
            <a:pathLst>
              <a:path w="355293" h="454775">
                <a:moveTo>
                  <a:pt x="0" y="0"/>
                </a:moveTo>
                <a:lnTo>
                  <a:pt x="355294" y="0"/>
                </a:lnTo>
                <a:lnTo>
                  <a:pt x="355294" y="454776"/>
                </a:lnTo>
                <a:lnTo>
                  <a:pt x="0" y="454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3" name="Freeform 23"/>
          <p:cNvSpPr/>
          <p:nvPr/>
        </p:nvSpPr>
        <p:spPr>
          <a:xfrm rot="-3439166" flipH="1">
            <a:off x="5930008" y="3752528"/>
            <a:ext cx="284710" cy="364426"/>
          </a:xfrm>
          <a:custGeom>
            <a:avLst/>
            <a:gdLst/>
            <a:ahLst/>
            <a:cxnLst/>
            <a:rect l="l" t="t" r="r" b="b"/>
            <a:pathLst>
              <a:path w="481725" h="616608">
                <a:moveTo>
                  <a:pt x="481725" y="0"/>
                </a:moveTo>
                <a:lnTo>
                  <a:pt x="0" y="0"/>
                </a:lnTo>
                <a:lnTo>
                  <a:pt x="0" y="616608"/>
                </a:lnTo>
                <a:lnTo>
                  <a:pt x="481725" y="616608"/>
                </a:lnTo>
                <a:lnTo>
                  <a:pt x="4817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4" name="Freeform 24"/>
          <p:cNvSpPr/>
          <p:nvPr/>
        </p:nvSpPr>
        <p:spPr>
          <a:xfrm>
            <a:off x="3714150" y="1582344"/>
            <a:ext cx="3431402" cy="4409434"/>
          </a:xfrm>
          <a:custGeom>
            <a:avLst/>
            <a:gdLst/>
            <a:ahLst/>
            <a:cxnLst/>
            <a:rect l="l" t="t" r="r" b="b"/>
            <a:pathLst>
              <a:path w="5805911" h="7460736">
                <a:moveTo>
                  <a:pt x="0" y="0"/>
                </a:moveTo>
                <a:lnTo>
                  <a:pt x="5805911" y="0"/>
                </a:lnTo>
                <a:lnTo>
                  <a:pt x="5805911" y="7460735"/>
                </a:lnTo>
                <a:lnTo>
                  <a:pt x="0" y="7460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5" name="TextBox 25"/>
          <p:cNvSpPr txBox="1"/>
          <p:nvPr/>
        </p:nvSpPr>
        <p:spPr>
          <a:xfrm>
            <a:off x="358051" y="3011012"/>
            <a:ext cx="3572769" cy="1625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The</a:t>
            </a:r>
            <a:r>
              <a:rPr lang="en-US" sz="4400" b="1" dirty="0">
                <a:solidFill>
                  <a:srgbClr val="020202"/>
                </a:solidFill>
                <a:latin typeface="Inter 1 Heavy"/>
                <a:ea typeface="Inter 1 Heavy"/>
                <a:cs typeface="Inter 1 Heavy"/>
                <a:sym typeface="Inter 1 Heavy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Millennials </a:t>
            </a:r>
            <a:r>
              <a:rPr lang="en-US" sz="4400" b="1" dirty="0">
                <a:solidFill>
                  <a:srgbClr val="FBFAFA"/>
                </a:solidFill>
                <a:latin typeface="Inter 1 Heavy"/>
                <a:ea typeface="Inter 1 Heavy"/>
                <a:cs typeface="Inter 1 Heavy"/>
                <a:sym typeface="Inter 1 Heavy"/>
              </a:rPr>
              <a:t>Takeover</a:t>
            </a:r>
          </a:p>
        </p:txBody>
      </p:sp>
      <p:sp>
        <p:nvSpPr>
          <p:cNvPr id="26" name="Freeform 26"/>
          <p:cNvSpPr/>
          <p:nvPr/>
        </p:nvSpPr>
        <p:spPr>
          <a:xfrm rot="8635759" flipV="1">
            <a:off x="4970127" y="1933713"/>
            <a:ext cx="782148" cy="578790"/>
          </a:xfrm>
          <a:custGeom>
            <a:avLst/>
            <a:gdLst/>
            <a:ahLst/>
            <a:cxnLst/>
            <a:rect l="l" t="t" r="r" b="b"/>
            <a:pathLst>
              <a:path w="1323390" h="979309">
                <a:moveTo>
                  <a:pt x="0" y="979308"/>
                </a:moveTo>
                <a:lnTo>
                  <a:pt x="1323390" y="979308"/>
                </a:lnTo>
                <a:lnTo>
                  <a:pt x="1323390" y="0"/>
                </a:lnTo>
                <a:lnTo>
                  <a:pt x="0" y="0"/>
                </a:lnTo>
                <a:lnTo>
                  <a:pt x="0" y="97930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27" name="Group 6">
            <a:extLst>
              <a:ext uri="{FF2B5EF4-FFF2-40B4-BE49-F238E27FC236}">
                <a16:creationId xmlns:a16="http://schemas.microsoft.com/office/drawing/2014/main" id="{B065BD93-D121-794A-1A0E-454AD5B29AFB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D78AC3D3-6AEB-C5D5-3C25-10CAB9509DB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408B9110-EC4F-CC0C-133B-624D8A18F16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0" name="Group 6">
            <a:extLst>
              <a:ext uri="{FF2B5EF4-FFF2-40B4-BE49-F238E27FC236}">
                <a16:creationId xmlns:a16="http://schemas.microsoft.com/office/drawing/2014/main" id="{3DF9BB58-BD3D-55C2-56C8-E4EF84423602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E9691BCA-A122-34D6-B692-A26F8F4C091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CC864DA0-8F54-AF43-7C83-05178F8D9EA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2">
            <a:extLst>
              <a:ext uri="{FF2B5EF4-FFF2-40B4-BE49-F238E27FC236}">
                <a16:creationId xmlns:a16="http://schemas.microsoft.com/office/drawing/2014/main" id="{B0D7DF15-CD52-1ED8-6819-3AC59B46F945}"/>
              </a:ext>
            </a:extLst>
          </p:cNvPr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54" name="Freeform 3">
              <a:extLst>
                <a:ext uri="{FF2B5EF4-FFF2-40B4-BE49-F238E27FC236}">
                  <a16:creationId xmlns:a16="http://schemas.microsoft.com/office/drawing/2014/main" id="{C6799A19-8936-CC22-7E2E-8E6805B9B015}"/>
                </a:ext>
              </a:extLst>
            </p:cNvPr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5" name="TextBox 4">
              <a:extLst>
                <a:ext uri="{FF2B5EF4-FFF2-40B4-BE49-F238E27FC236}">
                  <a16:creationId xmlns:a16="http://schemas.microsoft.com/office/drawing/2014/main" id="{285930C6-25D2-B092-F25E-7539A46E1C65}"/>
                </a:ext>
              </a:extLst>
            </p:cNvPr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2" name="TextBox 8">
            <a:extLst>
              <a:ext uri="{FF2B5EF4-FFF2-40B4-BE49-F238E27FC236}">
                <a16:creationId xmlns:a16="http://schemas.microsoft.com/office/drawing/2014/main" id="{A0A20EF3-71FB-EE50-AC9E-B8AC1E13F530}"/>
              </a:ext>
            </a:extLst>
          </p:cNvPr>
          <p:cNvSpPr txBox="1"/>
          <p:nvPr/>
        </p:nvSpPr>
        <p:spPr>
          <a:xfrm>
            <a:off x="411057" y="1295400"/>
            <a:ext cx="649308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9"/>
              </a:lnSpc>
            </a:pPr>
            <a:r>
              <a:rPr lang="en-US" sz="4368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Short attention spans</a:t>
            </a:r>
            <a:r>
              <a:rPr lang="en-US" sz="4368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 are ruling the industry</a:t>
            </a: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11807342-5FF9-01A4-3392-FA80D42E51BB}"/>
              </a:ext>
            </a:extLst>
          </p:cNvPr>
          <p:cNvGrpSpPr/>
          <p:nvPr/>
        </p:nvGrpSpPr>
        <p:grpSpPr>
          <a:xfrm>
            <a:off x="3660257" y="2988143"/>
            <a:ext cx="3243886" cy="4328406"/>
            <a:chOff x="0" y="0"/>
            <a:chExt cx="1392205" cy="4008266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43E34B73-474F-C15F-C158-A5C35AD97F62}"/>
                </a:ext>
              </a:extLst>
            </p:cNvPr>
            <p:cNvSpPr/>
            <p:nvPr/>
          </p:nvSpPr>
          <p:spPr>
            <a:xfrm>
              <a:off x="0" y="0"/>
              <a:ext cx="1392205" cy="4008266"/>
            </a:xfrm>
            <a:custGeom>
              <a:avLst/>
              <a:gdLst/>
              <a:ahLst/>
              <a:cxnLst/>
              <a:rect l="l" t="t" r="r" b="b"/>
              <a:pathLst>
                <a:path w="1392205" h="4008266">
                  <a:moveTo>
                    <a:pt x="0" y="0"/>
                  </a:moveTo>
                  <a:lnTo>
                    <a:pt x="1392205" y="0"/>
                  </a:lnTo>
                  <a:lnTo>
                    <a:pt x="1392205" y="4008266"/>
                  </a:lnTo>
                  <a:lnTo>
                    <a:pt x="0" y="4008266"/>
                  </a:lnTo>
                  <a:close/>
                </a:path>
              </a:pathLst>
            </a:custGeom>
            <a:solidFill>
              <a:srgbClr val="F1FFEB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01D56BC0-33C5-6BB5-0C4A-07CB362AF73B}"/>
                </a:ext>
              </a:extLst>
            </p:cNvPr>
            <p:cNvSpPr txBox="1"/>
            <p:nvPr/>
          </p:nvSpPr>
          <p:spPr>
            <a:xfrm>
              <a:off x="0" y="-19050"/>
              <a:ext cx="1392205" cy="4027316"/>
            </a:xfrm>
            <a:prstGeom prst="rect">
              <a:avLst/>
            </a:prstGeom>
          </p:spPr>
          <p:txBody>
            <a:bodyPr lIns="18702" tIns="18702" rIns="18702" bIns="18702" rtlCol="0" anchor="ctr"/>
            <a:lstStyle/>
            <a:p>
              <a:pPr algn="ctr">
                <a:lnSpc>
                  <a:spcPts val="837"/>
                </a:lnSpc>
              </a:pPr>
              <a:endParaRPr sz="616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F22650D-D578-EBEF-0E27-2641AE026ADE}"/>
              </a:ext>
            </a:extLst>
          </p:cNvPr>
          <p:cNvGrpSpPr/>
          <p:nvPr/>
        </p:nvGrpSpPr>
        <p:grpSpPr>
          <a:xfrm>
            <a:off x="411057" y="2988148"/>
            <a:ext cx="3243886" cy="4307931"/>
            <a:chOff x="0" y="0"/>
            <a:chExt cx="1392205" cy="4008266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FB5AF59F-2EFB-54A1-C4A2-DF6CA41F9489}"/>
                </a:ext>
              </a:extLst>
            </p:cNvPr>
            <p:cNvSpPr/>
            <p:nvPr/>
          </p:nvSpPr>
          <p:spPr>
            <a:xfrm>
              <a:off x="0" y="0"/>
              <a:ext cx="1392205" cy="4008266"/>
            </a:xfrm>
            <a:custGeom>
              <a:avLst/>
              <a:gdLst/>
              <a:ahLst/>
              <a:cxnLst/>
              <a:rect l="l" t="t" r="r" b="b"/>
              <a:pathLst>
                <a:path w="1392205" h="4008266">
                  <a:moveTo>
                    <a:pt x="0" y="0"/>
                  </a:moveTo>
                  <a:lnTo>
                    <a:pt x="1392205" y="0"/>
                  </a:lnTo>
                  <a:lnTo>
                    <a:pt x="1392205" y="4008266"/>
                  </a:lnTo>
                  <a:lnTo>
                    <a:pt x="0" y="4008266"/>
                  </a:lnTo>
                  <a:close/>
                </a:path>
              </a:pathLst>
            </a:custGeom>
            <a:solidFill>
              <a:srgbClr val="D0EE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DFABD154-B048-682E-F760-1F210362966F}"/>
                </a:ext>
              </a:extLst>
            </p:cNvPr>
            <p:cNvSpPr txBox="1"/>
            <p:nvPr/>
          </p:nvSpPr>
          <p:spPr>
            <a:xfrm>
              <a:off x="0" y="-19050"/>
              <a:ext cx="1392205" cy="4027316"/>
            </a:xfrm>
            <a:prstGeom prst="rect">
              <a:avLst/>
            </a:prstGeom>
          </p:spPr>
          <p:txBody>
            <a:bodyPr lIns="18702" tIns="18702" rIns="18702" bIns="18702" rtlCol="0" anchor="ctr"/>
            <a:lstStyle/>
            <a:p>
              <a:pPr algn="ctr">
                <a:lnSpc>
                  <a:spcPts val="837"/>
                </a:lnSpc>
              </a:pPr>
              <a:endParaRPr sz="616"/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:a16="http://schemas.microsoft.com/office/drawing/2014/main" id="{F463E1AA-A855-478B-AF62-16D37E86D7E0}"/>
              </a:ext>
            </a:extLst>
          </p:cNvPr>
          <p:cNvGrpSpPr/>
          <p:nvPr/>
        </p:nvGrpSpPr>
        <p:grpSpPr>
          <a:xfrm>
            <a:off x="1065820" y="3263571"/>
            <a:ext cx="5190219" cy="960470"/>
            <a:chOff x="0" y="0"/>
            <a:chExt cx="2167467" cy="401098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BA9B1472-181C-3B7B-342A-9B07D0B00DA6}"/>
                </a:ext>
              </a:extLst>
            </p:cNvPr>
            <p:cNvSpPr/>
            <p:nvPr/>
          </p:nvSpPr>
          <p:spPr>
            <a:xfrm>
              <a:off x="0" y="0"/>
              <a:ext cx="2167467" cy="401098"/>
            </a:xfrm>
            <a:custGeom>
              <a:avLst/>
              <a:gdLst/>
              <a:ahLst/>
              <a:cxnLst/>
              <a:rect l="l" t="t" r="r" b="b"/>
              <a:pathLst>
                <a:path w="2167467" h="401098">
                  <a:moveTo>
                    <a:pt x="6959" y="0"/>
                  </a:moveTo>
                  <a:lnTo>
                    <a:pt x="2160508" y="0"/>
                  </a:lnTo>
                  <a:cubicBezTo>
                    <a:pt x="2164351" y="0"/>
                    <a:pt x="2167467" y="3116"/>
                    <a:pt x="2167467" y="6959"/>
                  </a:cubicBezTo>
                  <a:lnTo>
                    <a:pt x="2167467" y="394139"/>
                  </a:lnTo>
                  <a:cubicBezTo>
                    <a:pt x="2167467" y="395984"/>
                    <a:pt x="2166733" y="397754"/>
                    <a:pt x="2165428" y="399059"/>
                  </a:cubicBezTo>
                  <a:cubicBezTo>
                    <a:pt x="2164123" y="400365"/>
                    <a:pt x="2162353" y="401098"/>
                    <a:pt x="2160508" y="401098"/>
                  </a:cubicBezTo>
                  <a:lnTo>
                    <a:pt x="6959" y="401098"/>
                  </a:lnTo>
                  <a:cubicBezTo>
                    <a:pt x="5113" y="401098"/>
                    <a:pt x="3343" y="400365"/>
                    <a:pt x="2038" y="399059"/>
                  </a:cubicBezTo>
                  <a:cubicBezTo>
                    <a:pt x="733" y="397754"/>
                    <a:pt x="0" y="395984"/>
                    <a:pt x="0" y="394139"/>
                  </a:cubicBezTo>
                  <a:lnTo>
                    <a:pt x="0" y="6959"/>
                  </a:lnTo>
                  <a:cubicBezTo>
                    <a:pt x="0" y="5113"/>
                    <a:pt x="733" y="3343"/>
                    <a:pt x="2038" y="2038"/>
                  </a:cubicBezTo>
                  <a:cubicBezTo>
                    <a:pt x="3343" y="733"/>
                    <a:pt x="5113" y="0"/>
                    <a:pt x="6959" y="0"/>
                  </a:cubicBezTo>
                  <a:close/>
                </a:path>
              </a:pathLst>
            </a:custGeom>
            <a:solidFill>
              <a:srgbClr val="EE746E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779ADAD0-56A6-F393-534A-804AFDC93F54}"/>
                </a:ext>
              </a:extLst>
            </p:cNvPr>
            <p:cNvSpPr txBox="1"/>
            <p:nvPr/>
          </p:nvSpPr>
          <p:spPr>
            <a:xfrm>
              <a:off x="0" y="38100"/>
              <a:ext cx="2167467" cy="362998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1126"/>
                </a:lnSpc>
              </a:pPr>
              <a:endParaRPr sz="616"/>
            </a:p>
          </p:txBody>
        </p:sp>
      </p:grpSp>
      <p:grpSp>
        <p:nvGrpSpPr>
          <p:cNvPr id="12" name="Group 18">
            <a:extLst>
              <a:ext uri="{FF2B5EF4-FFF2-40B4-BE49-F238E27FC236}">
                <a16:creationId xmlns:a16="http://schemas.microsoft.com/office/drawing/2014/main" id="{68DE2317-A9AE-DE93-FD7B-D7374532E907}"/>
              </a:ext>
            </a:extLst>
          </p:cNvPr>
          <p:cNvGrpSpPr/>
          <p:nvPr/>
        </p:nvGrpSpPr>
        <p:grpSpPr>
          <a:xfrm>
            <a:off x="1059836" y="4209699"/>
            <a:ext cx="5190219" cy="881924"/>
            <a:chOff x="0" y="0"/>
            <a:chExt cx="2167467" cy="368297"/>
          </a:xfrm>
        </p:grpSpPr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63F98C18-AA89-E3A3-0810-CB6C4D0CD90F}"/>
                </a:ext>
              </a:extLst>
            </p:cNvPr>
            <p:cNvSpPr/>
            <p:nvPr/>
          </p:nvSpPr>
          <p:spPr>
            <a:xfrm>
              <a:off x="0" y="0"/>
              <a:ext cx="2167467" cy="368297"/>
            </a:xfrm>
            <a:custGeom>
              <a:avLst/>
              <a:gdLst/>
              <a:ahLst/>
              <a:cxnLst/>
              <a:rect l="l" t="t" r="r" b="b"/>
              <a:pathLst>
                <a:path w="2167467" h="368297">
                  <a:moveTo>
                    <a:pt x="0" y="0"/>
                  </a:moveTo>
                  <a:lnTo>
                    <a:pt x="2167467" y="0"/>
                  </a:lnTo>
                  <a:lnTo>
                    <a:pt x="2167467" y="368297"/>
                  </a:lnTo>
                  <a:lnTo>
                    <a:pt x="0" y="3682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FEAF1D1F-94F7-40BD-8CA2-09601C6A4338}"/>
                </a:ext>
              </a:extLst>
            </p:cNvPr>
            <p:cNvSpPr txBox="1"/>
            <p:nvPr/>
          </p:nvSpPr>
          <p:spPr>
            <a:xfrm>
              <a:off x="0" y="38100"/>
              <a:ext cx="2167467" cy="330197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1126"/>
                </a:lnSpc>
              </a:pPr>
              <a:endParaRPr sz="616"/>
            </a:p>
          </p:txBody>
        </p:sp>
      </p:grpSp>
      <p:graphicFrame>
        <p:nvGraphicFramePr>
          <p:cNvPr id="15" name="Table 21">
            <a:extLst>
              <a:ext uri="{FF2B5EF4-FFF2-40B4-BE49-F238E27FC236}">
                <a16:creationId xmlns:a16="http://schemas.microsoft.com/office/drawing/2014/main" id="{D6FF0DA0-9799-BE2A-B57E-B70A9622B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730081"/>
              </p:ext>
            </p:extLst>
          </p:nvPr>
        </p:nvGraphicFramePr>
        <p:xfrm>
          <a:off x="969325" y="5173059"/>
          <a:ext cx="2589003" cy="2970560"/>
        </p:xfrm>
        <a:graphic>
          <a:graphicData uri="http://schemas.openxmlformats.org/drawingml/2006/table">
            <a:tbl>
              <a:tblPr/>
              <a:tblGrid>
                <a:gridCol w="2589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Event Planning</a:t>
                      </a:r>
                      <a:endParaRPr lang="en-US" sz="700" dirty="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60 Minute session</a:t>
                      </a:r>
                      <a:endParaRPr lang="en-US" sz="700" dirty="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Long Reg Form</a:t>
                      </a:r>
                      <a:endParaRPr lang="en-US" sz="70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Sales Pitches</a:t>
                      </a:r>
                      <a:endParaRPr lang="en-US" sz="70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endParaRPr lang="en-US" sz="700" dirty="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" name="Table 22">
            <a:extLst>
              <a:ext uri="{FF2B5EF4-FFF2-40B4-BE49-F238E27FC236}">
                <a16:creationId xmlns:a16="http://schemas.microsoft.com/office/drawing/2014/main" id="{9F6CE233-0EAC-8697-1961-BA07102EB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30734"/>
              </p:ext>
            </p:extLst>
          </p:nvPr>
        </p:nvGraphicFramePr>
        <p:xfrm>
          <a:off x="3654946" y="5173060"/>
          <a:ext cx="2601093" cy="2970560"/>
        </p:xfrm>
        <a:graphic>
          <a:graphicData uri="http://schemas.openxmlformats.org/drawingml/2006/table">
            <a:tbl>
              <a:tblPr/>
              <a:tblGrid>
                <a:gridCol w="2601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Moment Planning</a:t>
                      </a:r>
                      <a:endParaRPr lang="en-US" sz="700" dirty="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30-minute session</a:t>
                      </a:r>
                      <a:endParaRPr lang="en-US" sz="70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Name, Email, and Payment</a:t>
                      </a:r>
                      <a:endParaRPr lang="en-US" sz="70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Poppins 2 Bold"/>
                          <a:ea typeface="Poppins 2 Bold"/>
                          <a:cs typeface="Poppins 2 Bold"/>
                          <a:sym typeface="Poppins 2 Bold"/>
                        </a:rPr>
                        <a:t>Activations</a:t>
                      </a:r>
                      <a:endParaRPr lang="en-US" sz="70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112">
                <a:tc>
                  <a:txBody>
                    <a:bodyPr/>
                    <a:lstStyle/>
                    <a:p>
                      <a:pPr algn="ctr">
                        <a:lnSpc>
                          <a:spcPts val="2517"/>
                        </a:lnSpc>
                        <a:defRPr/>
                      </a:pPr>
                      <a:endParaRPr lang="en-US" sz="700" dirty="0"/>
                    </a:p>
                  </a:txBody>
                  <a:tcPr marL="12014" marR="12014" marT="12014" marB="12014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1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AutoShape 23">
            <a:extLst>
              <a:ext uri="{FF2B5EF4-FFF2-40B4-BE49-F238E27FC236}">
                <a16:creationId xmlns:a16="http://schemas.microsoft.com/office/drawing/2014/main" id="{DE40ACD9-24E3-1D66-5621-1545AF7C71AE}"/>
              </a:ext>
            </a:extLst>
          </p:cNvPr>
          <p:cNvSpPr/>
          <p:nvPr/>
        </p:nvSpPr>
        <p:spPr>
          <a:xfrm>
            <a:off x="2843471" y="4657618"/>
            <a:ext cx="162294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 sz="616"/>
          </a:p>
        </p:txBody>
      </p:sp>
      <p:grpSp>
        <p:nvGrpSpPr>
          <p:cNvPr id="18" name="Group 24">
            <a:extLst>
              <a:ext uri="{FF2B5EF4-FFF2-40B4-BE49-F238E27FC236}">
                <a16:creationId xmlns:a16="http://schemas.microsoft.com/office/drawing/2014/main" id="{15FC7447-F1B9-C0B1-7B60-7CC1FF29AC15}"/>
              </a:ext>
            </a:extLst>
          </p:cNvPr>
          <p:cNvGrpSpPr/>
          <p:nvPr/>
        </p:nvGrpSpPr>
        <p:grpSpPr>
          <a:xfrm>
            <a:off x="3323720" y="4326232"/>
            <a:ext cx="662451" cy="662781"/>
            <a:chOff x="0" y="0"/>
            <a:chExt cx="1307486" cy="1308134"/>
          </a:xfrm>
        </p:grpSpPr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DD3CF2BE-D813-30F7-66BE-5E75A7EA7CE4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F8EE26"/>
            </a:solidFill>
            <a:ln w="47625" cap="sq">
              <a:solidFill>
                <a:srgbClr val="F8EE26"/>
              </a:soli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08201FEC-D3F9-0DE9-AD12-411A02E516CC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r>
                <a:rPr lang="en-US" sz="1084" spc="-47">
                  <a:solidFill>
                    <a:srgbClr val="000000"/>
                  </a:solidFill>
                  <a:latin typeface="Poppins 2 Bold Italics"/>
                  <a:ea typeface="Poppins 2 Bold Italics"/>
                  <a:cs typeface="Poppins 2 Bold Italics"/>
                  <a:sym typeface="Poppins 2 Bold Italics"/>
                </a:rPr>
                <a:t>vs</a:t>
              </a:r>
            </a:p>
          </p:txBody>
        </p:sp>
      </p:grpSp>
      <p:grpSp>
        <p:nvGrpSpPr>
          <p:cNvPr id="21" name="Group 27">
            <a:extLst>
              <a:ext uri="{FF2B5EF4-FFF2-40B4-BE49-F238E27FC236}">
                <a16:creationId xmlns:a16="http://schemas.microsoft.com/office/drawing/2014/main" id="{5947AE9C-402F-6FA7-AD01-4B1D2F64E277}"/>
              </a:ext>
            </a:extLst>
          </p:cNvPr>
          <p:cNvGrpSpPr/>
          <p:nvPr/>
        </p:nvGrpSpPr>
        <p:grpSpPr>
          <a:xfrm>
            <a:off x="3497163" y="5140351"/>
            <a:ext cx="315564" cy="315722"/>
            <a:chOff x="0" y="0"/>
            <a:chExt cx="1307486" cy="1308134"/>
          </a:xfrm>
        </p:grpSpPr>
        <p:sp>
          <p:nvSpPr>
            <p:cNvPr id="22" name="Freeform 28">
              <a:extLst>
                <a:ext uri="{FF2B5EF4-FFF2-40B4-BE49-F238E27FC236}">
                  <a16:creationId xmlns:a16="http://schemas.microsoft.com/office/drawing/2014/main" id="{EFED4547-00D3-95A1-C3C6-ED0520A7ECF9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E55C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4BFF424B-EA5C-BACB-27BA-2217401AFA80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endParaRPr sz="616"/>
            </a:p>
          </p:txBody>
        </p:sp>
      </p:grpSp>
      <p:grpSp>
        <p:nvGrpSpPr>
          <p:cNvPr id="24" name="Group 30">
            <a:extLst>
              <a:ext uri="{FF2B5EF4-FFF2-40B4-BE49-F238E27FC236}">
                <a16:creationId xmlns:a16="http://schemas.microsoft.com/office/drawing/2014/main" id="{FDF21131-F1BA-52E2-CA6D-3EE162AF2139}"/>
              </a:ext>
            </a:extLst>
          </p:cNvPr>
          <p:cNvGrpSpPr/>
          <p:nvPr/>
        </p:nvGrpSpPr>
        <p:grpSpPr>
          <a:xfrm>
            <a:off x="3497163" y="5558196"/>
            <a:ext cx="315564" cy="315722"/>
            <a:chOff x="0" y="0"/>
            <a:chExt cx="1307486" cy="1308134"/>
          </a:xfrm>
        </p:grpSpPr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F9950D00-C568-AA06-4B59-88833EDD479B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E55C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6" name="TextBox 32">
              <a:extLst>
                <a:ext uri="{FF2B5EF4-FFF2-40B4-BE49-F238E27FC236}">
                  <a16:creationId xmlns:a16="http://schemas.microsoft.com/office/drawing/2014/main" id="{0DDF71FE-1C6D-2C04-33E8-1CC08D4BFA09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27" name="Freeform 33">
            <a:extLst>
              <a:ext uri="{FF2B5EF4-FFF2-40B4-BE49-F238E27FC236}">
                <a16:creationId xmlns:a16="http://schemas.microsoft.com/office/drawing/2014/main" id="{B23C2AA5-AFB1-F39D-D3B6-F289C5EE2879}"/>
              </a:ext>
            </a:extLst>
          </p:cNvPr>
          <p:cNvSpPr/>
          <p:nvPr/>
        </p:nvSpPr>
        <p:spPr>
          <a:xfrm>
            <a:off x="3564431" y="5207639"/>
            <a:ext cx="192992" cy="184572"/>
          </a:xfrm>
          <a:custGeom>
            <a:avLst/>
            <a:gdLst/>
            <a:ahLst/>
            <a:cxnLst/>
            <a:rect l="l" t="t" r="r" b="b"/>
            <a:pathLst>
              <a:path w="289564" h="276929">
                <a:moveTo>
                  <a:pt x="0" y="0"/>
                </a:moveTo>
                <a:lnTo>
                  <a:pt x="289564" y="0"/>
                </a:lnTo>
                <a:lnTo>
                  <a:pt x="289564" y="276929"/>
                </a:lnTo>
                <a:lnTo>
                  <a:pt x="0" y="2769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28" name="Freeform 34">
            <a:extLst>
              <a:ext uri="{FF2B5EF4-FFF2-40B4-BE49-F238E27FC236}">
                <a16:creationId xmlns:a16="http://schemas.microsoft.com/office/drawing/2014/main" id="{77A324FF-6108-9941-860C-1630793CE073}"/>
              </a:ext>
            </a:extLst>
          </p:cNvPr>
          <p:cNvSpPr/>
          <p:nvPr/>
        </p:nvSpPr>
        <p:spPr>
          <a:xfrm>
            <a:off x="3545142" y="5606254"/>
            <a:ext cx="219607" cy="219607"/>
          </a:xfrm>
          <a:custGeom>
            <a:avLst/>
            <a:gdLst/>
            <a:ahLst/>
            <a:cxnLst/>
            <a:rect l="l" t="t" r="r" b="b"/>
            <a:pathLst>
              <a:path w="329496" h="329496">
                <a:moveTo>
                  <a:pt x="0" y="0"/>
                </a:moveTo>
                <a:lnTo>
                  <a:pt x="329495" y="0"/>
                </a:lnTo>
                <a:lnTo>
                  <a:pt x="329495" y="329496"/>
                </a:lnTo>
                <a:lnTo>
                  <a:pt x="0" y="329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29" name="Group 35">
            <a:extLst>
              <a:ext uri="{FF2B5EF4-FFF2-40B4-BE49-F238E27FC236}">
                <a16:creationId xmlns:a16="http://schemas.microsoft.com/office/drawing/2014/main" id="{DCCA8CCD-7B40-C6E8-CB15-97BB72B5527B}"/>
              </a:ext>
            </a:extLst>
          </p:cNvPr>
          <p:cNvGrpSpPr/>
          <p:nvPr/>
        </p:nvGrpSpPr>
        <p:grpSpPr>
          <a:xfrm>
            <a:off x="3497163" y="5976037"/>
            <a:ext cx="315564" cy="315722"/>
            <a:chOff x="0" y="0"/>
            <a:chExt cx="1307486" cy="1308134"/>
          </a:xfrm>
        </p:grpSpPr>
        <p:sp>
          <p:nvSpPr>
            <p:cNvPr id="30" name="Freeform 36">
              <a:extLst>
                <a:ext uri="{FF2B5EF4-FFF2-40B4-BE49-F238E27FC236}">
                  <a16:creationId xmlns:a16="http://schemas.microsoft.com/office/drawing/2014/main" id="{0D7062AA-683A-E74D-AF65-6F17860D8F50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E55C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A3418981-79A3-9F81-7D04-0D96FE46B484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endParaRPr sz="616"/>
            </a:p>
          </p:txBody>
        </p:sp>
      </p:grpSp>
      <p:grpSp>
        <p:nvGrpSpPr>
          <p:cNvPr id="32" name="Group 38">
            <a:extLst>
              <a:ext uri="{FF2B5EF4-FFF2-40B4-BE49-F238E27FC236}">
                <a16:creationId xmlns:a16="http://schemas.microsoft.com/office/drawing/2014/main" id="{D8A2057E-FAF8-DEF4-2A8C-970036BA642C}"/>
              </a:ext>
            </a:extLst>
          </p:cNvPr>
          <p:cNvGrpSpPr/>
          <p:nvPr/>
        </p:nvGrpSpPr>
        <p:grpSpPr>
          <a:xfrm>
            <a:off x="3497163" y="6373421"/>
            <a:ext cx="315564" cy="315722"/>
            <a:chOff x="0" y="0"/>
            <a:chExt cx="1307486" cy="1308134"/>
          </a:xfrm>
        </p:grpSpPr>
        <p:sp>
          <p:nvSpPr>
            <p:cNvPr id="33" name="Freeform 39">
              <a:extLst>
                <a:ext uri="{FF2B5EF4-FFF2-40B4-BE49-F238E27FC236}">
                  <a16:creationId xmlns:a16="http://schemas.microsoft.com/office/drawing/2014/main" id="{685C159A-C4F3-66C0-23FA-A71E04C59314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E55C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4" name="TextBox 40">
              <a:extLst>
                <a:ext uri="{FF2B5EF4-FFF2-40B4-BE49-F238E27FC236}">
                  <a16:creationId xmlns:a16="http://schemas.microsoft.com/office/drawing/2014/main" id="{A03ADB96-C179-AA91-6990-5C538C34F180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endParaRPr sz="616"/>
            </a:p>
          </p:txBody>
        </p:sp>
      </p:grpSp>
      <p:grpSp>
        <p:nvGrpSpPr>
          <p:cNvPr id="35" name="Group 41">
            <a:extLst>
              <a:ext uri="{FF2B5EF4-FFF2-40B4-BE49-F238E27FC236}">
                <a16:creationId xmlns:a16="http://schemas.microsoft.com/office/drawing/2014/main" id="{3B93BF2D-7F5D-B7D0-E799-0BFEAC49D6D9}"/>
              </a:ext>
            </a:extLst>
          </p:cNvPr>
          <p:cNvGrpSpPr/>
          <p:nvPr/>
        </p:nvGrpSpPr>
        <p:grpSpPr>
          <a:xfrm>
            <a:off x="3497163" y="6791265"/>
            <a:ext cx="315564" cy="315722"/>
            <a:chOff x="0" y="0"/>
            <a:chExt cx="1307486" cy="1308134"/>
          </a:xfrm>
        </p:grpSpPr>
        <p:sp>
          <p:nvSpPr>
            <p:cNvPr id="36" name="Freeform 42">
              <a:extLst>
                <a:ext uri="{FF2B5EF4-FFF2-40B4-BE49-F238E27FC236}">
                  <a16:creationId xmlns:a16="http://schemas.microsoft.com/office/drawing/2014/main" id="{C74AF8AD-39BE-C0A7-3C28-3E27A18192E6}"/>
                </a:ext>
              </a:extLst>
            </p:cNvPr>
            <p:cNvSpPr/>
            <p:nvPr/>
          </p:nvSpPr>
          <p:spPr>
            <a:xfrm>
              <a:off x="0" y="0"/>
              <a:ext cx="1307486" cy="1308134"/>
            </a:xfrm>
            <a:custGeom>
              <a:avLst/>
              <a:gdLst/>
              <a:ahLst/>
              <a:cxnLst/>
              <a:rect l="l" t="t" r="r" b="b"/>
              <a:pathLst>
                <a:path w="1307486" h="1308134">
                  <a:moveTo>
                    <a:pt x="653743" y="0"/>
                  </a:moveTo>
                  <a:cubicBezTo>
                    <a:pt x="292691" y="0"/>
                    <a:pt x="0" y="292836"/>
                    <a:pt x="0" y="654067"/>
                  </a:cubicBezTo>
                  <a:cubicBezTo>
                    <a:pt x="0" y="1015298"/>
                    <a:pt x="292691" y="1308134"/>
                    <a:pt x="653743" y="1308134"/>
                  </a:cubicBezTo>
                  <a:cubicBezTo>
                    <a:pt x="1014795" y="1308134"/>
                    <a:pt x="1307486" y="1015298"/>
                    <a:pt x="1307486" y="654067"/>
                  </a:cubicBezTo>
                  <a:cubicBezTo>
                    <a:pt x="1307486" y="292836"/>
                    <a:pt x="1014795" y="0"/>
                    <a:pt x="653743" y="0"/>
                  </a:cubicBezTo>
                  <a:close/>
                </a:path>
              </a:pathLst>
            </a:custGeom>
            <a:solidFill>
              <a:srgbClr val="E55C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7" name="TextBox 43">
              <a:extLst>
                <a:ext uri="{FF2B5EF4-FFF2-40B4-BE49-F238E27FC236}">
                  <a16:creationId xmlns:a16="http://schemas.microsoft.com/office/drawing/2014/main" id="{7273CA99-67E7-9C98-B420-C3790F016F30}"/>
                </a:ext>
              </a:extLst>
            </p:cNvPr>
            <p:cNvSpPr txBox="1"/>
            <p:nvPr/>
          </p:nvSpPr>
          <p:spPr>
            <a:xfrm>
              <a:off x="122577" y="160738"/>
              <a:ext cx="1062332" cy="1024759"/>
            </a:xfrm>
            <a:prstGeom prst="rect">
              <a:avLst/>
            </a:prstGeom>
          </p:spPr>
          <p:txBody>
            <a:bodyPr lIns="23938" tIns="23938" rIns="23938" bIns="23938" rtlCol="0" anchor="ctr"/>
            <a:lstStyle/>
            <a:p>
              <a:pPr algn="ctr">
                <a:lnSpc>
                  <a:spcPts val="997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38" name="Freeform 44">
            <a:extLst>
              <a:ext uri="{FF2B5EF4-FFF2-40B4-BE49-F238E27FC236}">
                <a16:creationId xmlns:a16="http://schemas.microsoft.com/office/drawing/2014/main" id="{A7739627-6A11-CBBD-8443-8C17AC896AD0}"/>
              </a:ext>
            </a:extLst>
          </p:cNvPr>
          <p:cNvSpPr/>
          <p:nvPr/>
        </p:nvSpPr>
        <p:spPr>
          <a:xfrm>
            <a:off x="3570980" y="6031815"/>
            <a:ext cx="178557" cy="204173"/>
          </a:xfrm>
          <a:custGeom>
            <a:avLst/>
            <a:gdLst/>
            <a:ahLst/>
            <a:cxnLst/>
            <a:rect l="l" t="t" r="r" b="b"/>
            <a:pathLst>
              <a:path w="267908" h="306339">
                <a:moveTo>
                  <a:pt x="0" y="0"/>
                </a:moveTo>
                <a:lnTo>
                  <a:pt x="267907" y="0"/>
                </a:lnTo>
                <a:lnTo>
                  <a:pt x="267907" y="306339"/>
                </a:lnTo>
                <a:lnTo>
                  <a:pt x="0" y="3063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39" name="Freeform 45">
            <a:extLst>
              <a:ext uri="{FF2B5EF4-FFF2-40B4-BE49-F238E27FC236}">
                <a16:creationId xmlns:a16="http://schemas.microsoft.com/office/drawing/2014/main" id="{07808F6E-B6C0-9214-2BB0-5F978BF13713}"/>
              </a:ext>
            </a:extLst>
          </p:cNvPr>
          <p:cNvSpPr/>
          <p:nvPr/>
        </p:nvSpPr>
        <p:spPr>
          <a:xfrm>
            <a:off x="3554413" y="6425834"/>
            <a:ext cx="211688" cy="210892"/>
          </a:xfrm>
          <a:custGeom>
            <a:avLst/>
            <a:gdLst/>
            <a:ahLst/>
            <a:cxnLst/>
            <a:rect l="l" t="t" r="r" b="b"/>
            <a:pathLst>
              <a:path w="317612" h="316421">
                <a:moveTo>
                  <a:pt x="0" y="0"/>
                </a:moveTo>
                <a:lnTo>
                  <a:pt x="317611" y="0"/>
                </a:lnTo>
                <a:lnTo>
                  <a:pt x="317611" y="316421"/>
                </a:lnTo>
                <a:lnTo>
                  <a:pt x="0" y="3164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0" name="Freeform 49">
            <a:extLst>
              <a:ext uri="{FF2B5EF4-FFF2-40B4-BE49-F238E27FC236}">
                <a16:creationId xmlns:a16="http://schemas.microsoft.com/office/drawing/2014/main" id="{2BC0171A-5D14-1D20-2557-DE1B94680C90}"/>
              </a:ext>
            </a:extLst>
          </p:cNvPr>
          <p:cNvSpPr/>
          <p:nvPr/>
        </p:nvSpPr>
        <p:spPr>
          <a:xfrm>
            <a:off x="3584044" y="6865720"/>
            <a:ext cx="152427" cy="166817"/>
          </a:xfrm>
          <a:custGeom>
            <a:avLst/>
            <a:gdLst/>
            <a:ahLst/>
            <a:cxnLst/>
            <a:rect l="l" t="t" r="r" b="b"/>
            <a:pathLst>
              <a:path w="228701" h="250289">
                <a:moveTo>
                  <a:pt x="0" y="0"/>
                </a:moveTo>
                <a:lnTo>
                  <a:pt x="228701" y="0"/>
                </a:lnTo>
                <a:lnTo>
                  <a:pt x="228701" y="250288"/>
                </a:lnTo>
                <a:lnTo>
                  <a:pt x="0" y="250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1" name="TextBox 50">
            <a:extLst>
              <a:ext uri="{FF2B5EF4-FFF2-40B4-BE49-F238E27FC236}">
                <a16:creationId xmlns:a16="http://schemas.microsoft.com/office/drawing/2014/main" id="{40C37352-BB51-D5E2-99D8-AD108532E94D}"/>
              </a:ext>
            </a:extLst>
          </p:cNvPr>
          <p:cNvSpPr txBox="1"/>
          <p:nvPr/>
        </p:nvSpPr>
        <p:spPr>
          <a:xfrm>
            <a:off x="1318189" y="3426844"/>
            <a:ext cx="4673513" cy="77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6"/>
              </a:lnSpc>
            </a:pPr>
            <a:r>
              <a:rPr lang="en-US" sz="3223" spc="-143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EVENTS FOR SHORT ATTENTION SPANS</a:t>
            </a:r>
          </a:p>
        </p:txBody>
      </p:sp>
      <p:sp>
        <p:nvSpPr>
          <p:cNvPr id="42" name="TextBox 51">
            <a:extLst>
              <a:ext uri="{FF2B5EF4-FFF2-40B4-BE49-F238E27FC236}">
                <a16:creationId xmlns:a16="http://schemas.microsoft.com/office/drawing/2014/main" id="{46C965EF-25EC-6A4D-8D51-70A42AC5E030}"/>
              </a:ext>
            </a:extLst>
          </p:cNvPr>
          <p:cNvSpPr txBox="1"/>
          <p:nvPr/>
        </p:nvSpPr>
        <p:spPr>
          <a:xfrm>
            <a:off x="1318190" y="4552968"/>
            <a:ext cx="1406331" cy="232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6"/>
              </a:lnSpc>
            </a:pPr>
            <a:r>
              <a:rPr lang="en-US" sz="1800" spc="-77">
                <a:solidFill>
                  <a:srgbClr val="000000"/>
                </a:solidFill>
                <a:latin typeface="Poppins 2 Bold"/>
                <a:ea typeface="Poppins 2 Bold"/>
                <a:cs typeface="Poppins 2 Bold"/>
                <a:sym typeface="Poppins 2 Bold"/>
              </a:rPr>
              <a:t>TRADITIONAL</a:t>
            </a:r>
          </a:p>
        </p:txBody>
      </p:sp>
      <p:sp>
        <p:nvSpPr>
          <p:cNvPr id="43" name="TextBox 52">
            <a:extLst>
              <a:ext uri="{FF2B5EF4-FFF2-40B4-BE49-F238E27FC236}">
                <a16:creationId xmlns:a16="http://schemas.microsoft.com/office/drawing/2014/main" id="{941EA275-F0DC-7B7A-1321-D8E7B474EAE6}"/>
              </a:ext>
            </a:extLst>
          </p:cNvPr>
          <p:cNvSpPr txBox="1"/>
          <p:nvPr/>
        </p:nvSpPr>
        <p:spPr>
          <a:xfrm>
            <a:off x="4485111" y="4351012"/>
            <a:ext cx="1506590" cy="668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6"/>
              </a:lnSpc>
              <a:spcBef>
                <a:spcPct val="0"/>
              </a:spcBef>
            </a:pPr>
            <a:r>
              <a:rPr lang="en-US" sz="1800" spc="-77">
                <a:solidFill>
                  <a:srgbClr val="000000"/>
                </a:solidFill>
                <a:latin typeface="Poppins 2 Bold"/>
                <a:ea typeface="Poppins 2 Bold"/>
                <a:cs typeface="Poppins 2 Bold"/>
                <a:sym typeface="Poppins 2 Bold"/>
              </a:rPr>
              <a:t>SHORT ATTENTION </a:t>
            </a:r>
          </a:p>
          <a:p>
            <a:pPr algn="ctr">
              <a:lnSpc>
                <a:spcPts val="1656"/>
              </a:lnSpc>
              <a:spcBef>
                <a:spcPct val="0"/>
              </a:spcBef>
            </a:pPr>
            <a:r>
              <a:rPr lang="en-US" sz="1800" spc="-77">
                <a:solidFill>
                  <a:srgbClr val="000000"/>
                </a:solidFill>
                <a:latin typeface="Poppins 2 Bold"/>
                <a:ea typeface="Poppins 2 Bold"/>
                <a:cs typeface="Poppins 2 Bold"/>
                <a:sym typeface="Poppins 2 Bold"/>
              </a:rPr>
              <a:t>SPAN</a:t>
            </a:r>
          </a:p>
        </p:txBody>
      </p:sp>
      <p:grpSp>
        <p:nvGrpSpPr>
          <p:cNvPr id="47" name="Group 6">
            <a:extLst>
              <a:ext uri="{FF2B5EF4-FFF2-40B4-BE49-F238E27FC236}">
                <a16:creationId xmlns:a16="http://schemas.microsoft.com/office/drawing/2014/main" id="{97F90783-6EF1-AF60-A52E-7F7A9035726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391F1A81-43B1-955B-71A0-D7BB0DC71CD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E1DACCD2-855E-D431-9040-3A59FC06ECD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2218205" y="2244057"/>
            <a:ext cx="2878794" cy="2827090"/>
          </a:xfrm>
          <a:custGeom>
            <a:avLst/>
            <a:gdLst/>
            <a:ahLst/>
            <a:cxnLst/>
            <a:rect l="l" t="t" r="r" b="b"/>
            <a:pathLst>
              <a:path w="7196984" h="7067723">
                <a:moveTo>
                  <a:pt x="0" y="0"/>
                </a:moveTo>
                <a:lnTo>
                  <a:pt x="7196984" y="0"/>
                </a:lnTo>
                <a:lnTo>
                  <a:pt x="7196984" y="7067724"/>
                </a:lnTo>
                <a:lnTo>
                  <a:pt x="0" y="70677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273" b="-3414"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0" name="Group 10"/>
          <p:cNvGrpSpPr/>
          <p:nvPr/>
        </p:nvGrpSpPr>
        <p:grpSpPr>
          <a:xfrm>
            <a:off x="1864583" y="3183156"/>
            <a:ext cx="175503" cy="17550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C36ADA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13"/>
          <p:cNvGrpSpPr/>
          <p:nvPr/>
        </p:nvGrpSpPr>
        <p:grpSpPr>
          <a:xfrm rot="-10800000">
            <a:off x="5276067" y="3183156"/>
            <a:ext cx="175503" cy="175503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B0E47C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7175" y="3476810"/>
            <a:ext cx="1382910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88"/>
              </a:lnSpc>
            </a:pPr>
            <a:r>
              <a:rPr lang="en-US" sz="1488">
                <a:solidFill>
                  <a:srgbClr val="C36ADA"/>
                </a:solidFill>
                <a:latin typeface="Inter 1"/>
                <a:ea typeface="Inter 1"/>
                <a:cs typeface="Inter 1"/>
                <a:sym typeface="Inter 1"/>
              </a:rPr>
              <a:t>WHAT EVENTS</a:t>
            </a:r>
          </a:p>
          <a:p>
            <a:pPr algn="r">
              <a:lnSpc>
                <a:spcPts val="1488"/>
              </a:lnSpc>
            </a:pPr>
            <a:r>
              <a:rPr lang="en-US" sz="1488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LOOKS LIKE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76067" y="3385328"/>
            <a:ext cx="1189743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8"/>
              </a:lnSpc>
            </a:pPr>
            <a:r>
              <a:rPr lang="en-US" sz="1488">
                <a:solidFill>
                  <a:srgbClr val="B0E47C"/>
                </a:solidFill>
                <a:latin typeface="Inter 1"/>
                <a:ea typeface="Inter 1"/>
                <a:cs typeface="Inter 1"/>
                <a:sym typeface="Inter 1"/>
              </a:rPr>
              <a:t>WHAT ATTENDEES</a:t>
            </a:r>
          </a:p>
          <a:p>
            <a:pPr algn="just">
              <a:lnSpc>
                <a:spcPts val="1488"/>
              </a:lnSpc>
            </a:pPr>
            <a:r>
              <a:rPr lang="en-US" sz="1488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WANT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C0A1DB85-A5D3-BF42-7337-39F0C07D628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50917BE-73DE-4C4D-EC4E-0FD0173C9CE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498E8F1-F5E7-8589-CA1F-6996AD0F703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1" name="Group 6">
            <a:extLst>
              <a:ext uri="{FF2B5EF4-FFF2-40B4-BE49-F238E27FC236}">
                <a16:creationId xmlns:a16="http://schemas.microsoft.com/office/drawing/2014/main" id="{18F69C7E-3638-25D4-7047-B066814E32B3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62291B12-7860-A473-1BA1-30D7DEFE290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BD7B1F06-7CAE-04CF-1741-4ACCCDAA753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">
            <a:extLst>
              <a:ext uri="{FF2B5EF4-FFF2-40B4-BE49-F238E27FC236}">
                <a16:creationId xmlns:a16="http://schemas.microsoft.com/office/drawing/2014/main" id="{46CC0B9E-ED2C-99EA-B298-AFE41FF269BA}"/>
              </a:ext>
            </a:extLst>
          </p:cNvPr>
          <p:cNvSpPr/>
          <p:nvPr/>
        </p:nvSpPr>
        <p:spPr>
          <a:xfrm>
            <a:off x="2057400" y="1066800"/>
            <a:ext cx="2934758" cy="4449585"/>
          </a:xfrm>
          <a:custGeom>
            <a:avLst/>
            <a:gdLst/>
            <a:ahLst/>
            <a:cxnLst/>
            <a:rect l="l" t="t" r="r" b="b"/>
            <a:pathLst>
              <a:path w="4403282" h="6676118">
                <a:moveTo>
                  <a:pt x="0" y="0"/>
                </a:moveTo>
                <a:lnTo>
                  <a:pt x="4403282" y="0"/>
                </a:lnTo>
                <a:lnTo>
                  <a:pt x="4403282" y="6676118"/>
                </a:lnTo>
                <a:lnTo>
                  <a:pt x="0" y="66761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53" t="-5224" r="-19285" b="-10276"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15BB740-4CFE-AE68-3BBE-ED9C47790056}"/>
              </a:ext>
            </a:extLst>
          </p:cNvPr>
          <p:cNvSpPr txBox="1"/>
          <p:nvPr/>
        </p:nvSpPr>
        <p:spPr>
          <a:xfrm>
            <a:off x="726664" y="5740411"/>
            <a:ext cx="559622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2"/>
              </a:lnSpc>
            </a:pPr>
            <a:r>
              <a:rPr lang="en-US" sz="2257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WAYFINDING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85535D89-6877-E3F1-B8D1-7656BDA7365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CACDB50-E3FD-94BF-3AD2-838005F9EC3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4B1C0389-56CD-C18A-5C25-CE6263A0169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9DBC3975-14CA-7746-1E10-62ED2469A6B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D513AD5-1C34-F818-3D26-C00A3AEF6BB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64D84FBD-19A7-F152-17A2-46BF8BF8C5E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58389" y="1700725"/>
            <a:ext cx="6998426" cy="3855889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70"/>
          </a:p>
        </p:txBody>
      </p:sp>
      <p:sp>
        <p:nvSpPr>
          <p:cNvPr id="15" name="TextBox 15"/>
          <p:cNvSpPr txBox="1"/>
          <p:nvPr/>
        </p:nvSpPr>
        <p:spPr>
          <a:xfrm>
            <a:off x="3760318" y="3221106"/>
            <a:ext cx="314340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0"/>
              </a:lnSpc>
            </a:pPr>
            <a:r>
              <a:rPr lang="en-US" sz="3620" b="1">
                <a:solidFill>
                  <a:srgbClr val="000000"/>
                </a:solidFill>
                <a:latin typeface="Inter 1 Heavy"/>
                <a:ea typeface="Inter 1 Heavy"/>
                <a:cs typeface="Inter 1 Heavy"/>
                <a:sym typeface="Inter 1 Heavy"/>
              </a:rPr>
              <a:t>SMALL IS THE </a:t>
            </a:r>
            <a:r>
              <a:rPr lang="en-US" sz="3620" b="1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NEW BIG</a:t>
            </a: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76920331-AC18-B519-7D8D-BCFBA1ABF9C3}"/>
              </a:ext>
            </a:extLst>
          </p:cNvPr>
          <p:cNvGrpSpPr/>
          <p:nvPr/>
        </p:nvGrpSpPr>
        <p:grpSpPr>
          <a:xfrm>
            <a:off x="614068" y="2083222"/>
            <a:ext cx="2950900" cy="3158724"/>
            <a:chOff x="0" y="0"/>
            <a:chExt cx="1942979" cy="2273138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B9D60D56-49F1-854C-7883-18FB0A0AC0EB}"/>
                </a:ext>
              </a:extLst>
            </p:cNvPr>
            <p:cNvSpPr/>
            <p:nvPr/>
          </p:nvSpPr>
          <p:spPr>
            <a:xfrm>
              <a:off x="0" y="0"/>
              <a:ext cx="1942979" cy="2273138"/>
            </a:xfrm>
            <a:custGeom>
              <a:avLst/>
              <a:gdLst/>
              <a:ahLst/>
              <a:cxnLst/>
              <a:rect l="l" t="t" r="r" b="b"/>
              <a:pathLst>
                <a:path w="1942979" h="2273138">
                  <a:moveTo>
                    <a:pt x="104943" y="0"/>
                  </a:moveTo>
                  <a:lnTo>
                    <a:pt x="1838036" y="0"/>
                  </a:lnTo>
                  <a:cubicBezTo>
                    <a:pt x="1865869" y="0"/>
                    <a:pt x="1892562" y="11056"/>
                    <a:pt x="1912242" y="30737"/>
                  </a:cubicBezTo>
                  <a:cubicBezTo>
                    <a:pt x="1931923" y="50418"/>
                    <a:pt x="1942979" y="77111"/>
                    <a:pt x="1942979" y="104943"/>
                  </a:cubicBezTo>
                  <a:lnTo>
                    <a:pt x="1942979" y="2168195"/>
                  </a:lnTo>
                  <a:cubicBezTo>
                    <a:pt x="1942979" y="2196027"/>
                    <a:pt x="1931923" y="2222720"/>
                    <a:pt x="1912242" y="2242401"/>
                  </a:cubicBezTo>
                  <a:cubicBezTo>
                    <a:pt x="1892562" y="2262081"/>
                    <a:pt x="1865869" y="2273138"/>
                    <a:pt x="1838036" y="2273138"/>
                  </a:cubicBezTo>
                  <a:lnTo>
                    <a:pt x="104943" y="2273138"/>
                  </a:lnTo>
                  <a:cubicBezTo>
                    <a:pt x="77111" y="2273138"/>
                    <a:pt x="50418" y="2262081"/>
                    <a:pt x="30737" y="2242401"/>
                  </a:cubicBezTo>
                  <a:cubicBezTo>
                    <a:pt x="11056" y="2222720"/>
                    <a:pt x="0" y="2196027"/>
                    <a:pt x="0" y="2168195"/>
                  </a:cubicBezTo>
                  <a:lnTo>
                    <a:pt x="0" y="104943"/>
                  </a:lnTo>
                  <a:cubicBezTo>
                    <a:pt x="0" y="77111"/>
                    <a:pt x="11056" y="50418"/>
                    <a:pt x="30737" y="30737"/>
                  </a:cubicBezTo>
                  <a:cubicBezTo>
                    <a:pt x="50418" y="11056"/>
                    <a:pt x="77111" y="0"/>
                    <a:pt x="1049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861D2D9E-19A8-DACB-5F7D-0D9823A51223}"/>
                </a:ext>
              </a:extLst>
            </p:cNvPr>
            <p:cNvSpPr txBox="1"/>
            <p:nvPr/>
          </p:nvSpPr>
          <p:spPr>
            <a:xfrm>
              <a:off x="0" y="-38100"/>
              <a:ext cx="1942979" cy="231123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19" name="Freeform 14">
            <a:extLst>
              <a:ext uri="{FF2B5EF4-FFF2-40B4-BE49-F238E27FC236}">
                <a16:creationId xmlns:a16="http://schemas.microsoft.com/office/drawing/2014/main" id="{E906A031-1328-8888-B576-4FBB77FEF660}"/>
              </a:ext>
            </a:extLst>
          </p:cNvPr>
          <p:cNvSpPr/>
          <p:nvPr/>
        </p:nvSpPr>
        <p:spPr>
          <a:xfrm>
            <a:off x="653139" y="2121095"/>
            <a:ext cx="2872757" cy="3073014"/>
          </a:xfrm>
          <a:prstGeom prst="roundRect">
            <a:avLst>
              <a:gd name="adj" fmla="val 4878"/>
            </a:avLst>
          </a:prstGeom>
          <a:blipFill>
            <a:blip r:embed="rId2"/>
            <a:stretch>
              <a:fillRect b="-7508"/>
            </a:stretch>
          </a:blipFill>
        </p:spPr>
        <p:txBody>
          <a:bodyPr/>
          <a:lstStyle/>
          <a:p>
            <a:endParaRPr lang="en-US" sz="370" dirty="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9566D386-B03F-302A-4401-8D59E839FC61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95996B2-D47F-0F5F-BB89-1E4EFAF45CB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490F3E29-8622-296F-D166-222842E4039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39C564E8-6D1E-5E8A-57A7-F1020CCC153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8C21AB21-8D85-5359-7975-D2226FDFF54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CFC52095-982C-F1C3-74AA-5850DDF66DF0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89" y="1883886"/>
            <a:ext cx="6998426" cy="3798025"/>
            <a:chOff x="0" y="0"/>
            <a:chExt cx="4608017" cy="2500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8" name="Freeform 8"/>
          <p:cNvSpPr/>
          <p:nvPr/>
        </p:nvSpPr>
        <p:spPr>
          <a:xfrm>
            <a:off x="605884" y="2214681"/>
            <a:ext cx="6103436" cy="2885840"/>
          </a:xfrm>
          <a:custGeom>
            <a:avLst/>
            <a:gdLst/>
            <a:ahLst/>
            <a:cxnLst/>
            <a:rect l="l" t="t" r="r" b="b"/>
            <a:pathLst>
              <a:path w="15258591" h="7214601">
                <a:moveTo>
                  <a:pt x="0" y="0"/>
                </a:moveTo>
                <a:lnTo>
                  <a:pt x="15258592" y="0"/>
                </a:lnTo>
                <a:lnTo>
                  <a:pt x="15258592" y="7214602"/>
                </a:lnTo>
                <a:lnTo>
                  <a:pt x="0" y="7214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98" b="-20498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9" name="TextBox 9"/>
          <p:cNvSpPr txBox="1"/>
          <p:nvPr/>
        </p:nvSpPr>
        <p:spPr>
          <a:xfrm>
            <a:off x="1198683" y="5533052"/>
            <a:ext cx="4917838" cy="20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6"/>
              </a:lnSpc>
            </a:pPr>
            <a:r>
              <a:rPr lang="en-US" sz="3600" b="1" dirty="0">
                <a:solidFill>
                  <a:srgbClr val="020202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XP FRONTS @C2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02CEE749-3E27-5460-9645-19BF4F2182A8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9D3E74F-719A-3257-4FEA-365ADFC4C46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68D9779-6DF4-149E-011E-D7319AC3226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84851432-1192-E6F9-E9F7-76A8BEAEF03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78C5414-12E6-8AC4-7DBA-2D97EF54BB5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6EF0F9C8-E862-8299-AD23-A5A25038A3C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422865" y="3041731"/>
            <a:ext cx="1607118" cy="462608"/>
            <a:chOff x="0" y="0"/>
            <a:chExt cx="1041795" cy="2998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41795" cy="299880"/>
            </a:xfrm>
            <a:custGeom>
              <a:avLst/>
              <a:gdLst/>
              <a:ahLst/>
              <a:cxnLst/>
              <a:rect l="l" t="t" r="r" b="b"/>
              <a:pathLst>
                <a:path w="1041795" h="299880">
                  <a:moveTo>
                    <a:pt x="37464" y="0"/>
                  </a:moveTo>
                  <a:lnTo>
                    <a:pt x="1004332" y="0"/>
                  </a:lnTo>
                  <a:cubicBezTo>
                    <a:pt x="1025022" y="0"/>
                    <a:pt x="1041795" y="16773"/>
                    <a:pt x="1041795" y="37464"/>
                  </a:cubicBezTo>
                  <a:lnTo>
                    <a:pt x="1041795" y="262416"/>
                  </a:lnTo>
                  <a:cubicBezTo>
                    <a:pt x="1041795" y="283107"/>
                    <a:pt x="1025022" y="299880"/>
                    <a:pt x="1004332" y="299880"/>
                  </a:cubicBezTo>
                  <a:lnTo>
                    <a:pt x="37464" y="299880"/>
                  </a:lnTo>
                  <a:cubicBezTo>
                    <a:pt x="16773" y="299880"/>
                    <a:pt x="0" y="283107"/>
                    <a:pt x="0" y="262416"/>
                  </a:cubicBezTo>
                  <a:lnTo>
                    <a:pt x="0" y="37464"/>
                  </a:lnTo>
                  <a:cubicBezTo>
                    <a:pt x="0" y="16773"/>
                    <a:pt x="16773" y="0"/>
                    <a:pt x="37464" y="0"/>
                  </a:cubicBezTo>
                  <a:close/>
                </a:path>
              </a:pathLst>
            </a:custGeom>
            <a:solidFill>
              <a:srgbClr val="DEF0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041795" cy="328455"/>
            </a:xfrm>
            <a:prstGeom prst="rect">
              <a:avLst/>
            </a:prstGeom>
          </p:spPr>
          <p:txBody>
            <a:bodyPr lIns="19491" tIns="19491" rIns="19491" bIns="19491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18" name="Freeform 18"/>
          <p:cNvSpPr/>
          <p:nvPr/>
        </p:nvSpPr>
        <p:spPr>
          <a:xfrm>
            <a:off x="311642" y="3123363"/>
            <a:ext cx="259439" cy="259439"/>
          </a:xfrm>
          <a:custGeom>
            <a:avLst/>
            <a:gdLst/>
            <a:ahLst/>
            <a:cxnLst/>
            <a:rect l="l" t="t" r="r" b="b"/>
            <a:pathLst>
              <a:path w="864794" h="864794">
                <a:moveTo>
                  <a:pt x="0" y="0"/>
                </a:moveTo>
                <a:lnTo>
                  <a:pt x="864794" y="0"/>
                </a:lnTo>
                <a:lnTo>
                  <a:pt x="864794" y="864793"/>
                </a:lnTo>
                <a:lnTo>
                  <a:pt x="0" y="8647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9" name="TextBox 19"/>
          <p:cNvSpPr txBox="1"/>
          <p:nvPr/>
        </p:nvSpPr>
        <p:spPr>
          <a:xfrm>
            <a:off x="679933" y="3123363"/>
            <a:ext cx="638972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Invitation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933" y="3325128"/>
            <a:ext cx="843007" cy="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5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Call 1:1 if exclusive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2279200" y="3785359"/>
            <a:ext cx="1700782" cy="609126"/>
            <a:chOff x="0" y="0"/>
            <a:chExt cx="1102511" cy="3948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02511" cy="394858"/>
            </a:xfrm>
            <a:custGeom>
              <a:avLst/>
              <a:gdLst/>
              <a:ahLst/>
              <a:cxnLst/>
              <a:rect l="l" t="t" r="r" b="b"/>
              <a:pathLst>
                <a:path w="1102511" h="394858">
                  <a:moveTo>
                    <a:pt x="35400" y="0"/>
                  </a:moveTo>
                  <a:lnTo>
                    <a:pt x="1067110" y="0"/>
                  </a:lnTo>
                  <a:cubicBezTo>
                    <a:pt x="1086661" y="0"/>
                    <a:pt x="1102511" y="15849"/>
                    <a:pt x="1102511" y="35400"/>
                  </a:cubicBezTo>
                  <a:lnTo>
                    <a:pt x="1102511" y="359458"/>
                  </a:lnTo>
                  <a:cubicBezTo>
                    <a:pt x="1102511" y="379009"/>
                    <a:pt x="1086661" y="394858"/>
                    <a:pt x="1067110" y="394858"/>
                  </a:cubicBezTo>
                  <a:lnTo>
                    <a:pt x="35400" y="394858"/>
                  </a:lnTo>
                  <a:cubicBezTo>
                    <a:pt x="15849" y="394858"/>
                    <a:pt x="0" y="379009"/>
                    <a:pt x="0" y="359458"/>
                  </a:cubicBezTo>
                  <a:lnTo>
                    <a:pt x="0" y="35400"/>
                  </a:lnTo>
                  <a:cubicBezTo>
                    <a:pt x="0" y="15849"/>
                    <a:pt x="15849" y="0"/>
                    <a:pt x="35400" y="0"/>
                  </a:cubicBezTo>
                  <a:close/>
                </a:path>
              </a:pathLst>
            </a:custGeom>
            <a:solidFill>
              <a:srgbClr val="FCEF8D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102511" cy="42343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24" name="Freeform 24"/>
          <p:cNvSpPr/>
          <p:nvPr/>
        </p:nvSpPr>
        <p:spPr>
          <a:xfrm>
            <a:off x="2142831" y="3886139"/>
            <a:ext cx="284586" cy="284586"/>
          </a:xfrm>
          <a:custGeom>
            <a:avLst/>
            <a:gdLst/>
            <a:ahLst/>
            <a:cxnLst/>
            <a:rect l="l" t="t" r="r" b="b"/>
            <a:pathLst>
              <a:path w="948618" h="948618">
                <a:moveTo>
                  <a:pt x="0" y="0"/>
                </a:moveTo>
                <a:lnTo>
                  <a:pt x="948618" y="0"/>
                </a:lnTo>
                <a:lnTo>
                  <a:pt x="948618" y="948618"/>
                </a:lnTo>
                <a:lnTo>
                  <a:pt x="0" y="948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5" name="TextBox 25"/>
          <p:cNvSpPr txBox="1"/>
          <p:nvPr/>
        </p:nvSpPr>
        <p:spPr>
          <a:xfrm>
            <a:off x="2536268" y="3911783"/>
            <a:ext cx="476744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Media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36268" y="4097782"/>
            <a:ext cx="949702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Capture video and pictures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22865" y="2287335"/>
            <a:ext cx="1607118" cy="705802"/>
            <a:chOff x="0" y="0"/>
            <a:chExt cx="1041795" cy="45752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41795" cy="457527"/>
            </a:xfrm>
            <a:custGeom>
              <a:avLst/>
              <a:gdLst/>
              <a:ahLst/>
              <a:cxnLst/>
              <a:rect l="l" t="t" r="r" b="b"/>
              <a:pathLst>
                <a:path w="1041795" h="457527">
                  <a:moveTo>
                    <a:pt x="37464" y="0"/>
                  </a:moveTo>
                  <a:lnTo>
                    <a:pt x="1004332" y="0"/>
                  </a:lnTo>
                  <a:cubicBezTo>
                    <a:pt x="1025022" y="0"/>
                    <a:pt x="1041795" y="16773"/>
                    <a:pt x="1041795" y="37464"/>
                  </a:cubicBezTo>
                  <a:lnTo>
                    <a:pt x="1041795" y="420064"/>
                  </a:lnTo>
                  <a:cubicBezTo>
                    <a:pt x="1041795" y="440754"/>
                    <a:pt x="1025022" y="457527"/>
                    <a:pt x="1004332" y="457527"/>
                  </a:cubicBezTo>
                  <a:lnTo>
                    <a:pt x="37464" y="457527"/>
                  </a:lnTo>
                  <a:cubicBezTo>
                    <a:pt x="16773" y="457527"/>
                    <a:pt x="0" y="440754"/>
                    <a:pt x="0" y="420064"/>
                  </a:cubicBezTo>
                  <a:lnTo>
                    <a:pt x="0" y="37464"/>
                  </a:lnTo>
                  <a:cubicBezTo>
                    <a:pt x="0" y="16773"/>
                    <a:pt x="16773" y="0"/>
                    <a:pt x="37464" y="0"/>
                  </a:cubicBezTo>
                  <a:close/>
                </a:path>
              </a:pathLst>
            </a:custGeom>
            <a:solidFill>
              <a:srgbClr val="FFCEC2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041795" cy="486102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30" name="Freeform 30"/>
          <p:cNvSpPr/>
          <p:nvPr/>
        </p:nvSpPr>
        <p:spPr>
          <a:xfrm>
            <a:off x="293155" y="2386202"/>
            <a:ext cx="296414" cy="431934"/>
          </a:xfrm>
          <a:custGeom>
            <a:avLst/>
            <a:gdLst/>
            <a:ahLst/>
            <a:cxnLst/>
            <a:rect l="l" t="t" r="r" b="b"/>
            <a:pathLst>
              <a:path w="988049" h="1439779">
                <a:moveTo>
                  <a:pt x="0" y="0"/>
                </a:moveTo>
                <a:lnTo>
                  <a:pt x="988049" y="0"/>
                </a:lnTo>
                <a:lnTo>
                  <a:pt x="988049" y="1439780"/>
                </a:lnTo>
                <a:lnTo>
                  <a:pt x="0" y="14397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31" name="TextBox 31"/>
          <p:cNvSpPr txBox="1"/>
          <p:nvPr/>
        </p:nvSpPr>
        <p:spPr>
          <a:xfrm>
            <a:off x="679933" y="2363727"/>
            <a:ext cx="392322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Venue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79933" y="2571064"/>
            <a:ext cx="843007" cy="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5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Choose unique venues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79933" y="2736207"/>
            <a:ext cx="1245460" cy="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5"/>
              </a:lnSpc>
              <a:spcBef>
                <a:spcPct val="0"/>
              </a:spcBef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Reserve quiet space in busy venues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22865" y="3552272"/>
            <a:ext cx="1607118" cy="842212"/>
            <a:chOff x="0" y="0"/>
            <a:chExt cx="1041795" cy="54595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41795" cy="545954"/>
            </a:xfrm>
            <a:custGeom>
              <a:avLst/>
              <a:gdLst/>
              <a:ahLst/>
              <a:cxnLst/>
              <a:rect l="l" t="t" r="r" b="b"/>
              <a:pathLst>
                <a:path w="1041795" h="545954">
                  <a:moveTo>
                    <a:pt x="37464" y="0"/>
                  </a:moveTo>
                  <a:lnTo>
                    <a:pt x="1004332" y="0"/>
                  </a:lnTo>
                  <a:cubicBezTo>
                    <a:pt x="1025022" y="0"/>
                    <a:pt x="1041795" y="16773"/>
                    <a:pt x="1041795" y="37464"/>
                  </a:cubicBezTo>
                  <a:lnTo>
                    <a:pt x="1041795" y="508491"/>
                  </a:lnTo>
                  <a:cubicBezTo>
                    <a:pt x="1041795" y="529181"/>
                    <a:pt x="1025022" y="545954"/>
                    <a:pt x="1004332" y="545954"/>
                  </a:cubicBezTo>
                  <a:lnTo>
                    <a:pt x="37464" y="545954"/>
                  </a:lnTo>
                  <a:cubicBezTo>
                    <a:pt x="16773" y="545954"/>
                    <a:pt x="0" y="529181"/>
                    <a:pt x="0" y="508491"/>
                  </a:cubicBezTo>
                  <a:lnTo>
                    <a:pt x="0" y="37464"/>
                  </a:lnTo>
                  <a:cubicBezTo>
                    <a:pt x="0" y="16773"/>
                    <a:pt x="16773" y="0"/>
                    <a:pt x="37464" y="0"/>
                  </a:cubicBezTo>
                  <a:close/>
                </a:path>
              </a:pathLst>
            </a:custGeom>
            <a:solidFill>
              <a:srgbClr val="D7FFDC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1041795" cy="574529"/>
            </a:xfrm>
            <a:prstGeom prst="rect">
              <a:avLst/>
            </a:prstGeom>
          </p:spPr>
          <p:txBody>
            <a:bodyPr lIns="19491" tIns="19491" rIns="19491" bIns="19491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37" name="Freeform 37"/>
          <p:cNvSpPr/>
          <p:nvPr/>
        </p:nvSpPr>
        <p:spPr>
          <a:xfrm>
            <a:off x="293155" y="3652581"/>
            <a:ext cx="296414" cy="296414"/>
          </a:xfrm>
          <a:custGeom>
            <a:avLst/>
            <a:gdLst/>
            <a:ahLst/>
            <a:cxnLst/>
            <a:rect l="l" t="t" r="r" b="b"/>
            <a:pathLst>
              <a:path w="988049" h="988049">
                <a:moveTo>
                  <a:pt x="0" y="0"/>
                </a:moveTo>
                <a:lnTo>
                  <a:pt x="988049" y="0"/>
                </a:lnTo>
                <a:lnTo>
                  <a:pt x="988049" y="988048"/>
                </a:lnTo>
                <a:lnTo>
                  <a:pt x="0" y="988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38" name="TextBox 38"/>
          <p:cNvSpPr txBox="1"/>
          <p:nvPr/>
        </p:nvSpPr>
        <p:spPr>
          <a:xfrm>
            <a:off x="679933" y="3673375"/>
            <a:ext cx="564956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Logistics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9932" y="3872284"/>
            <a:ext cx="110977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Assign a concierge to handle registrations and logistics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79932" y="4163308"/>
            <a:ext cx="806979" cy="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5"/>
              </a:lnSpc>
              <a:spcBef>
                <a:spcPct val="0"/>
              </a:spcBef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Clear and easy KBYG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430801" y="4442748"/>
            <a:ext cx="1599182" cy="1010682"/>
            <a:chOff x="0" y="0"/>
            <a:chExt cx="1036651" cy="65516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36651" cy="655163"/>
            </a:xfrm>
            <a:custGeom>
              <a:avLst/>
              <a:gdLst/>
              <a:ahLst/>
              <a:cxnLst/>
              <a:rect l="l" t="t" r="r" b="b"/>
              <a:pathLst>
                <a:path w="1036651" h="655163">
                  <a:moveTo>
                    <a:pt x="37649" y="0"/>
                  </a:moveTo>
                  <a:lnTo>
                    <a:pt x="999001" y="0"/>
                  </a:lnTo>
                  <a:cubicBezTo>
                    <a:pt x="1008987" y="0"/>
                    <a:pt x="1018563" y="3967"/>
                    <a:pt x="1025624" y="11027"/>
                  </a:cubicBezTo>
                  <a:cubicBezTo>
                    <a:pt x="1032684" y="18088"/>
                    <a:pt x="1036651" y="27664"/>
                    <a:pt x="1036651" y="37649"/>
                  </a:cubicBezTo>
                  <a:lnTo>
                    <a:pt x="1036651" y="617514"/>
                  </a:lnTo>
                  <a:cubicBezTo>
                    <a:pt x="1036651" y="627499"/>
                    <a:pt x="1032684" y="637075"/>
                    <a:pt x="1025624" y="644136"/>
                  </a:cubicBezTo>
                  <a:cubicBezTo>
                    <a:pt x="1018563" y="651197"/>
                    <a:pt x="1008987" y="655163"/>
                    <a:pt x="999001" y="655163"/>
                  </a:cubicBezTo>
                  <a:lnTo>
                    <a:pt x="37649" y="655163"/>
                  </a:lnTo>
                  <a:cubicBezTo>
                    <a:pt x="27664" y="655163"/>
                    <a:pt x="18088" y="651197"/>
                    <a:pt x="11027" y="644136"/>
                  </a:cubicBezTo>
                  <a:cubicBezTo>
                    <a:pt x="3967" y="637075"/>
                    <a:pt x="0" y="627499"/>
                    <a:pt x="0" y="617514"/>
                  </a:cubicBezTo>
                  <a:lnTo>
                    <a:pt x="0" y="37649"/>
                  </a:lnTo>
                  <a:cubicBezTo>
                    <a:pt x="0" y="27664"/>
                    <a:pt x="3967" y="18088"/>
                    <a:pt x="11027" y="11027"/>
                  </a:cubicBezTo>
                  <a:cubicBezTo>
                    <a:pt x="18088" y="3967"/>
                    <a:pt x="27664" y="0"/>
                    <a:pt x="37649" y="0"/>
                  </a:cubicBezTo>
                  <a:close/>
                </a:path>
              </a:pathLst>
            </a:custGeom>
            <a:solidFill>
              <a:srgbClr val="FCEF8D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036651" cy="683738"/>
            </a:xfrm>
            <a:prstGeom prst="rect">
              <a:avLst/>
            </a:prstGeom>
          </p:spPr>
          <p:txBody>
            <a:bodyPr lIns="19491" tIns="19491" rIns="19491" bIns="19491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44" name="Freeform 44"/>
          <p:cNvSpPr/>
          <p:nvPr/>
        </p:nvSpPr>
        <p:spPr>
          <a:xfrm>
            <a:off x="293155" y="4545760"/>
            <a:ext cx="278462" cy="278462"/>
          </a:xfrm>
          <a:custGeom>
            <a:avLst/>
            <a:gdLst/>
            <a:ahLst/>
            <a:cxnLst/>
            <a:rect l="l" t="t" r="r" b="b"/>
            <a:pathLst>
              <a:path w="928209" h="928209">
                <a:moveTo>
                  <a:pt x="0" y="0"/>
                </a:moveTo>
                <a:lnTo>
                  <a:pt x="928209" y="0"/>
                </a:lnTo>
                <a:lnTo>
                  <a:pt x="928209" y="928209"/>
                </a:lnTo>
                <a:lnTo>
                  <a:pt x="0" y="928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45" name="TextBox 45"/>
          <p:cNvSpPr txBox="1"/>
          <p:nvPr/>
        </p:nvSpPr>
        <p:spPr>
          <a:xfrm>
            <a:off x="686591" y="4491669"/>
            <a:ext cx="868055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Larger Event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86592" y="4720760"/>
            <a:ext cx="110311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Have the microevent option in your larger event registration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86591" y="4988728"/>
            <a:ext cx="987726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Create a microevent space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86412" y="5164746"/>
            <a:ext cx="977470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Invite exhibitors to offer microevents as an activation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2279200" y="2287336"/>
            <a:ext cx="1700782" cy="1447868"/>
            <a:chOff x="0" y="0"/>
            <a:chExt cx="1102511" cy="93856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02511" cy="938563"/>
            </a:xfrm>
            <a:custGeom>
              <a:avLst/>
              <a:gdLst/>
              <a:ahLst/>
              <a:cxnLst/>
              <a:rect l="l" t="t" r="r" b="b"/>
              <a:pathLst>
                <a:path w="1102511" h="938563">
                  <a:moveTo>
                    <a:pt x="35400" y="0"/>
                  </a:moveTo>
                  <a:lnTo>
                    <a:pt x="1067110" y="0"/>
                  </a:lnTo>
                  <a:cubicBezTo>
                    <a:pt x="1086661" y="0"/>
                    <a:pt x="1102511" y="15849"/>
                    <a:pt x="1102511" y="35400"/>
                  </a:cubicBezTo>
                  <a:lnTo>
                    <a:pt x="1102511" y="903163"/>
                  </a:lnTo>
                  <a:cubicBezTo>
                    <a:pt x="1102511" y="922714"/>
                    <a:pt x="1086661" y="938563"/>
                    <a:pt x="1067110" y="938563"/>
                  </a:cubicBezTo>
                  <a:lnTo>
                    <a:pt x="35400" y="938563"/>
                  </a:lnTo>
                  <a:cubicBezTo>
                    <a:pt x="15849" y="938563"/>
                    <a:pt x="0" y="922714"/>
                    <a:pt x="0" y="903163"/>
                  </a:cubicBezTo>
                  <a:lnTo>
                    <a:pt x="0" y="35400"/>
                  </a:lnTo>
                  <a:cubicBezTo>
                    <a:pt x="0" y="15849"/>
                    <a:pt x="15849" y="0"/>
                    <a:pt x="35400" y="0"/>
                  </a:cubicBezTo>
                  <a:close/>
                </a:path>
              </a:pathLst>
            </a:custGeom>
            <a:solidFill>
              <a:srgbClr val="D7FFDC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1102511" cy="96713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52" name="Freeform 52"/>
          <p:cNvSpPr/>
          <p:nvPr/>
        </p:nvSpPr>
        <p:spPr>
          <a:xfrm>
            <a:off x="2142831" y="2385515"/>
            <a:ext cx="284586" cy="303558"/>
          </a:xfrm>
          <a:custGeom>
            <a:avLst/>
            <a:gdLst/>
            <a:ahLst/>
            <a:cxnLst/>
            <a:rect l="l" t="t" r="r" b="b"/>
            <a:pathLst>
              <a:path w="948618" h="1011860">
                <a:moveTo>
                  <a:pt x="0" y="0"/>
                </a:moveTo>
                <a:lnTo>
                  <a:pt x="948618" y="0"/>
                </a:lnTo>
                <a:lnTo>
                  <a:pt x="948618" y="1011860"/>
                </a:lnTo>
                <a:lnTo>
                  <a:pt x="0" y="10118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53" name="TextBox 53"/>
          <p:cNvSpPr txBox="1"/>
          <p:nvPr/>
        </p:nvSpPr>
        <p:spPr>
          <a:xfrm>
            <a:off x="2536269" y="2394378"/>
            <a:ext cx="977286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The Event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525651" y="2565348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Have an MC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525651" y="2714660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1 speaker or 1 panel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525651" y="2863970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Keep participants low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525651" y="3013280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Offer food and drinks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525651" y="3162592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Make introductions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525651" y="3311902"/>
            <a:ext cx="8430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Rotate seating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525650" y="3460862"/>
            <a:ext cx="987906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Offer goody bags and perks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2279200" y="4442748"/>
            <a:ext cx="1700782" cy="1010682"/>
            <a:chOff x="0" y="0"/>
            <a:chExt cx="1102511" cy="65516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02511" cy="655163"/>
            </a:xfrm>
            <a:custGeom>
              <a:avLst/>
              <a:gdLst/>
              <a:ahLst/>
              <a:cxnLst/>
              <a:rect l="l" t="t" r="r" b="b"/>
              <a:pathLst>
                <a:path w="1102511" h="655163">
                  <a:moveTo>
                    <a:pt x="35400" y="0"/>
                  </a:moveTo>
                  <a:lnTo>
                    <a:pt x="1067110" y="0"/>
                  </a:lnTo>
                  <a:cubicBezTo>
                    <a:pt x="1086661" y="0"/>
                    <a:pt x="1102511" y="15849"/>
                    <a:pt x="1102511" y="35400"/>
                  </a:cubicBezTo>
                  <a:lnTo>
                    <a:pt x="1102511" y="619763"/>
                  </a:lnTo>
                  <a:cubicBezTo>
                    <a:pt x="1102511" y="639314"/>
                    <a:pt x="1086661" y="655163"/>
                    <a:pt x="1067110" y="655163"/>
                  </a:cubicBezTo>
                  <a:lnTo>
                    <a:pt x="35400" y="655163"/>
                  </a:lnTo>
                  <a:cubicBezTo>
                    <a:pt x="15849" y="655163"/>
                    <a:pt x="0" y="639314"/>
                    <a:pt x="0" y="619763"/>
                  </a:cubicBezTo>
                  <a:lnTo>
                    <a:pt x="0" y="35400"/>
                  </a:lnTo>
                  <a:cubicBezTo>
                    <a:pt x="0" y="15849"/>
                    <a:pt x="15849" y="0"/>
                    <a:pt x="35400" y="0"/>
                  </a:cubicBezTo>
                  <a:close/>
                </a:path>
              </a:pathLst>
            </a:custGeom>
            <a:solidFill>
              <a:srgbClr val="FFCEC2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102511" cy="68373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618"/>
                </a:lnSpc>
              </a:pPr>
              <a:endParaRPr sz="370"/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2536269" y="4510087"/>
            <a:ext cx="986290" cy="14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7"/>
              </a:lnSpc>
              <a:spcBef>
                <a:spcPct val="0"/>
              </a:spcBef>
            </a:pPr>
            <a:r>
              <a:rPr lang="en-US" sz="1127" b="1" spc="-50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After the Event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536269" y="4720760"/>
            <a:ext cx="707811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Send questionnaires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536269" y="4852835"/>
            <a:ext cx="1045831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Send exclusive discount offers</a:t>
            </a:r>
          </a:p>
        </p:txBody>
      </p:sp>
      <p:sp>
        <p:nvSpPr>
          <p:cNvPr id="67" name="Freeform 67"/>
          <p:cNvSpPr/>
          <p:nvPr/>
        </p:nvSpPr>
        <p:spPr>
          <a:xfrm>
            <a:off x="2145893" y="4545760"/>
            <a:ext cx="278462" cy="278462"/>
          </a:xfrm>
          <a:custGeom>
            <a:avLst/>
            <a:gdLst/>
            <a:ahLst/>
            <a:cxnLst/>
            <a:rect l="l" t="t" r="r" b="b"/>
            <a:pathLst>
              <a:path w="928209" h="928209">
                <a:moveTo>
                  <a:pt x="0" y="0"/>
                </a:moveTo>
                <a:lnTo>
                  <a:pt x="928209" y="0"/>
                </a:lnTo>
                <a:lnTo>
                  <a:pt x="928209" y="928209"/>
                </a:lnTo>
                <a:lnTo>
                  <a:pt x="0" y="92820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68" name="TextBox 68"/>
          <p:cNvSpPr txBox="1"/>
          <p:nvPr/>
        </p:nvSpPr>
        <p:spPr>
          <a:xfrm>
            <a:off x="2536269" y="4984910"/>
            <a:ext cx="54441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Share the slides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2536269" y="5116984"/>
            <a:ext cx="1213307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Share the video recap and pictures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536268" y="5249059"/>
            <a:ext cx="1340914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"/>
              </a:lnSpc>
            </a:pPr>
            <a:r>
              <a:rPr lang="en-US" sz="675" spc="-2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Move the audience to an online group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4311689" y="3993522"/>
            <a:ext cx="12236" cy="12210"/>
            <a:chOff x="0" y="0"/>
            <a:chExt cx="814588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EE746E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4361301" y="3947541"/>
            <a:ext cx="12236" cy="12210"/>
            <a:chOff x="0" y="0"/>
            <a:chExt cx="814588" cy="81280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F17E59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4415617" y="3999627"/>
            <a:ext cx="12236" cy="12210"/>
            <a:chOff x="0" y="0"/>
            <a:chExt cx="814588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F17E59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446027" y="3963931"/>
            <a:ext cx="12236" cy="12210"/>
            <a:chOff x="0" y="0"/>
            <a:chExt cx="814588" cy="8128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F17E59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361301" y="4014698"/>
            <a:ext cx="12236" cy="12210"/>
            <a:chOff x="0" y="0"/>
            <a:chExt cx="814588" cy="8128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EE746E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4364994" y="3981566"/>
            <a:ext cx="4850" cy="4840"/>
            <a:chOff x="0" y="0"/>
            <a:chExt cx="814588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4588" cy="812800"/>
            </a:xfrm>
            <a:custGeom>
              <a:avLst/>
              <a:gdLst/>
              <a:ahLst/>
              <a:cxnLst/>
              <a:rect l="l" t="t" r="r" b="b"/>
              <a:pathLst>
                <a:path w="814588" h="812800">
                  <a:moveTo>
                    <a:pt x="407294" y="0"/>
                  </a:moveTo>
                  <a:cubicBezTo>
                    <a:pt x="182352" y="0"/>
                    <a:pt x="0" y="181951"/>
                    <a:pt x="0" y="406400"/>
                  </a:cubicBezTo>
                  <a:cubicBezTo>
                    <a:pt x="0" y="630849"/>
                    <a:pt x="182352" y="812800"/>
                    <a:pt x="407294" y="812800"/>
                  </a:cubicBezTo>
                  <a:cubicBezTo>
                    <a:pt x="632236" y="812800"/>
                    <a:pt x="814588" y="630849"/>
                    <a:pt x="814588" y="406400"/>
                  </a:cubicBezTo>
                  <a:cubicBezTo>
                    <a:pt x="814588" y="181951"/>
                    <a:pt x="632236" y="0"/>
                    <a:pt x="407294" y="0"/>
                  </a:cubicBezTo>
                  <a:close/>
                </a:path>
              </a:pathLst>
            </a:custGeom>
            <a:solidFill>
              <a:srgbClr val="EE746E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76368" y="38100"/>
              <a:ext cx="661853" cy="698500"/>
            </a:xfrm>
            <a:prstGeom prst="rect">
              <a:avLst/>
            </a:prstGeom>
          </p:spPr>
          <p:txBody>
            <a:bodyPr lIns="16135" tIns="16135" rIns="16135" bIns="16135" rtlCol="0" anchor="ctr"/>
            <a:lstStyle/>
            <a:p>
              <a:pPr algn="ctr">
                <a:lnSpc>
                  <a:spcPts val="744"/>
                </a:lnSpc>
              </a:pPr>
              <a:endParaRPr sz="370"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5210736" y="3911784"/>
            <a:ext cx="43000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"/>
              </a:lnSpc>
            </a:pPr>
            <a:r>
              <a:rPr lang="en-US" sz="668" b="1" spc="-29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$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4349879" y="3913186"/>
            <a:ext cx="2553841" cy="1452565"/>
            <a:chOff x="0" y="-114300"/>
            <a:chExt cx="8512802" cy="4841882"/>
          </a:xfrm>
        </p:grpSpPr>
        <p:sp>
          <p:nvSpPr>
            <p:cNvPr id="91" name="Freeform 91"/>
            <p:cNvSpPr/>
            <p:nvPr/>
          </p:nvSpPr>
          <p:spPr>
            <a:xfrm>
              <a:off x="1691214" y="1283042"/>
              <a:ext cx="1050188" cy="653742"/>
            </a:xfrm>
            <a:custGeom>
              <a:avLst/>
              <a:gdLst/>
              <a:ahLst/>
              <a:cxnLst/>
              <a:rect l="l" t="t" r="r" b="b"/>
              <a:pathLst>
                <a:path w="1050188" h="653742">
                  <a:moveTo>
                    <a:pt x="0" y="0"/>
                  </a:moveTo>
                  <a:lnTo>
                    <a:pt x="1050188" y="0"/>
                  </a:lnTo>
                  <a:lnTo>
                    <a:pt x="1050188" y="653742"/>
                  </a:lnTo>
                  <a:lnTo>
                    <a:pt x="0" y="653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377807" y="2140599"/>
              <a:ext cx="3634569" cy="1174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"/>
                </a:lnSpc>
              </a:pPr>
              <a:r>
                <a:rPr lang="en-US" sz="923" b="1" spc="-40">
                  <a:solidFill>
                    <a:srgbClr val="E55C52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Roadshow</a:t>
              </a:r>
              <a:r>
                <a:rPr lang="en-US" sz="923" spc="-40">
                  <a:solidFill>
                    <a:srgbClr val="E55C52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</a:p>
            <a:p>
              <a:pPr algn="ctr">
                <a:lnSpc>
                  <a:spcPts val="923"/>
                </a:lnSpc>
              </a:pPr>
              <a:r>
                <a:rPr lang="en-US" sz="923" spc="-4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Reach your prospects where they are</a:t>
              </a:r>
            </a:p>
          </p:txBody>
        </p:sp>
        <p:grpSp>
          <p:nvGrpSpPr>
            <p:cNvPr id="93" name="Group 93"/>
            <p:cNvGrpSpPr/>
            <p:nvPr/>
          </p:nvGrpSpPr>
          <p:grpSpPr>
            <a:xfrm>
              <a:off x="5840784" y="1283042"/>
              <a:ext cx="1017987" cy="592329"/>
              <a:chOff x="0" y="0"/>
              <a:chExt cx="179074" cy="104197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179074" cy="104197"/>
              </a:xfrm>
              <a:custGeom>
                <a:avLst/>
                <a:gdLst/>
                <a:ahLst/>
                <a:cxnLst/>
                <a:rect l="l" t="t" r="r" b="b"/>
                <a:pathLst>
                  <a:path w="179074" h="104197">
                    <a:moveTo>
                      <a:pt x="0" y="0"/>
                    </a:moveTo>
                    <a:lnTo>
                      <a:pt x="179074" y="0"/>
                    </a:lnTo>
                    <a:lnTo>
                      <a:pt x="179074" y="104197"/>
                    </a:lnTo>
                    <a:lnTo>
                      <a:pt x="0" y="104197"/>
                    </a:lnTo>
                    <a:close/>
                  </a:path>
                </a:pathLst>
              </a:custGeom>
              <a:solidFill>
                <a:srgbClr val="EE746E"/>
              </a:solidFill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0" y="-38100"/>
                <a:ext cx="179074" cy="142297"/>
              </a:xfrm>
              <a:prstGeom prst="rect">
                <a:avLst/>
              </a:prstGeom>
            </p:spPr>
            <p:txBody>
              <a:bodyPr lIns="19455" tIns="19455" rIns="19455" bIns="19455" rtlCol="0" anchor="ctr"/>
              <a:lstStyle/>
              <a:p>
                <a:pPr algn="ctr">
                  <a:lnSpc>
                    <a:spcPts val="744"/>
                  </a:lnSpc>
                </a:pPr>
                <a:endParaRPr sz="370"/>
              </a:p>
            </p:txBody>
          </p:sp>
        </p:grpSp>
        <p:sp>
          <p:nvSpPr>
            <p:cNvPr id="96" name="TextBox 96"/>
            <p:cNvSpPr txBox="1"/>
            <p:nvPr/>
          </p:nvSpPr>
          <p:spPr>
            <a:xfrm>
              <a:off x="4564563" y="2065166"/>
              <a:ext cx="3570429" cy="1174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"/>
                </a:lnSpc>
                <a:spcBef>
                  <a:spcPct val="0"/>
                </a:spcBef>
              </a:pPr>
              <a:r>
                <a:rPr lang="en-US" sz="923" b="1" spc="-40">
                  <a:solidFill>
                    <a:srgbClr val="E55C52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Hosted buyer</a:t>
              </a:r>
            </a:p>
            <a:p>
              <a:pPr marL="0" lvl="1" algn="ctr">
                <a:lnSpc>
                  <a:spcPts val="923"/>
                </a:lnSpc>
                <a:spcBef>
                  <a:spcPct val="0"/>
                </a:spcBef>
              </a:pPr>
              <a:r>
                <a:rPr lang="en-US" sz="923" b="1" spc="-40">
                  <a:solidFill>
                    <a:srgbClr val="000000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 </a:t>
              </a:r>
              <a:r>
                <a:rPr lang="en-US" sz="923" spc="-4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Invite prospective buyers by application</a:t>
              </a:r>
            </a:p>
          </p:txBody>
        </p:sp>
        <p:sp>
          <p:nvSpPr>
            <p:cNvPr id="97" name="Freeform 97"/>
            <p:cNvSpPr/>
            <p:nvPr/>
          </p:nvSpPr>
          <p:spPr>
            <a:xfrm>
              <a:off x="1033101" y="3976589"/>
              <a:ext cx="972160" cy="750993"/>
            </a:xfrm>
            <a:custGeom>
              <a:avLst/>
              <a:gdLst/>
              <a:ahLst/>
              <a:cxnLst/>
              <a:rect l="l" t="t" r="r" b="b"/>
              <a:pathLst>
                <a:path w="972160" h="750993">
                  <a:moveTo>
                    <a:pt x="0" y="0"/>
                  </a:moveTo>
                  <a:lnTo>
                    <a:pt x="972159" y="0"/>
                  </a:lnTo>
                  <a:lnTo>
                    <a:pt x="972159" y="750994"/>
                  </a:lnTo>
                  <a:lnTo>
                    <a:pt x="0" y="750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2200103" y="3771996"/>
              <a:ext cx="5279603" cy="940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146"/>
                </a:lnSpc>
              </a:pPr>
              <a:r>
                <a:rPr lang="en-US" sz="923" b="1" spc="-40">
                  <a:solidFill>
                    <a:srgbClr val="E55C52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Content Recording Sessions </a:t>
              </a:r>
            </a:p>
            <a:p>
              <a:pPr>
                <a:lnSpc>
                  <a:spcPts val="1146"/>
                </a:lnSpc>
              </a:pPr>
              <a:r>
                <a:rPr lang="en-US" sz="923" spc="-4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Live Podcasts or Video recording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114300"/>
              <a:ext cx="8512802" cy="10487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1"/>
                </a:lnSpc>
              </a:pPr>
              <a:r>
                <a:rPr lang="en-US" sz="1976" b="1" spc="-86">
                  <a:solidFill>
                    <a:srgbClr val="EE746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How to do Microevents</a:t>
              </a:r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4489848" y="2328000"/>
            <a:ext cx="1901860" cy="314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1"/>
              </a:lnSpc>
            </a:pPr>
            <a:r>
              <a:rPr lang="en-US" sz="1976" b="1" spc="-86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Type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4664352" y="3474013"/>
            <a:ext cx="1729425" cy="30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b="1" spc="-43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Topic</a:t>
            </a:r>
            <a:r>
              <a:rPr lang="en-US" sz="990" b="1" spc="-43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990" i="1" spc="-43">
                <a:solidFill>
                  <a:srgbClr val="000000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eg Events track during a business show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4664352" y="3302173"/>
            <a:ext cx="1729425" cy="15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b="1" spc="-43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Status</a:t>
            </a:r>
            <a:r>
              <a:rPr lang="en-US" sz="990" b="1" spc="-43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990" i="1" spc="-43">
                <a:solidFill>
                  <a:srgbClr val="000000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eg VIP event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664352" y="3118540"/>
            <a:ext cx="1729425" cy="15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b="1" spc="-43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Activity </a:t>
            </a:r>
            <a:r>
              <a:rPr lang="en-US" sz="990" i="1" spc="-43">
                <a:solidFill>
                  <a:srgbClr val="000000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eg Hiking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659810" y="2936640"/>
            <a:ext cx="1729425" cy="15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b="1" spc="-43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Interest </a:t>
            </a:r>
            <a:r>
              <a:rPr lang="en-US" sz="990" i="1" spc="-43">
                <a:solidFill>
                  <a:srgbClr val="000000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eg Instagram dinner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4659809" y="2735323"/>
            <a:ext cx="1577026" cy="15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b="1" spc="-43">
                <a:solidFill>
                  <a:srgbClr val="EE746E"/>
                </a:solidFill>
                <a:latin typeface="Avenir Bold"/>
                <a:ea typeface="Avenir Bold"/>
                <a:cs typeface="Avenir Bold"/>
                <a:sym typeface="Avenir Bold"/>
              </a:rPr>
              <a:t>Identity</a:t>
            </a:r>
            <a:r>
              <a:rPr lang="en-US" sz="990" b="1" spc="-43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990" i="1" spc="-43">
                <a:solidFill>
                  <a:srgbClr val="000000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eg Young Eventprofs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4523619" y="2742043"/>
            <a:ext cx="78256" cy="15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spc="-43" dirty="0">
                <a:solidFill>
                  <a:srgbClr val="E55C52"/>
                </a:solidFill>
                <a:latin typeface="Avenir"/>
                <a:ea typeface="Avenir"/>
                <a:cs typeface="Avenir"/>
                <a:sym typeface="Avenir"/>
              </a:rPr>
              <a:t>&gt;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4523619" y="2942835"/>
            <a:ext cx="78256" cy="15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spc="-43" dirty="0">
                <a:solidFill>
                  <a:srgbClr val="E55C52"/>
                </a:solidFill>
                <a:latin typeface="Avenir"/>
                <a:ea typeface="Avenir"/>
                <a:cs typeface="Avenir"/>
                <a:sym typeface="Avenir"/>
              </a:rPr>
              <a:t>&gt;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523619" y="3121179"/>
            <a:ext cx="78256" cy="15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spc="-43">
                <a:solidFill>
                  <a:srgbClr val="E55C52"/>
                </a:solidFill>
                <a:latin typeface="Avenir"/>
                <a:ea typeface="Avenir"/>
                <a:cs typeface="Avenir"/>
                <a:sym typeface="Avenir"/>
              </a:rPr>
              <a:t>&gt;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523619" y="3308393"/>
            <a:ext cx="78256" cy="15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spc="-43">
                <a:solidFill>
                  <a:srgbClr val="E55C52"/>
                </a:solidFill>
                <a:latin typeface="Avenir"/>
                <a:ea typeface="Avenir"/>
                <a:cs typeface="Avenir"/>
                <a:sym typeface="Avenir"/>
              </a:rPr>
              <a:t>&gt;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4523619" y="3492023"/>
            <a:ext cx="78256" cy="15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8"/>
              </a:lnSpc>
              <a:spcBef>
                <a:spcPct val="0"/>
              </a:spcBef>
            </a:pPr>
            <a:r>
              <a:rPr lang="en-US" sz="990" spc="-43">
                <a:solidFill>
                  <a:srgbClr val="E55C52"/>
                </a:solidFill>
                <a:latin typeface="Avenir"/>
                <a:ea typeface="Avenir"/>
                <a:cs typeface="Avenir"/>
                <a:sym typeface="Avenir"/>
              </a:rPr>
              <a:t>&gt;</a:t>
            </a:r>
          </a:p>
        </p:txBody>
      </p:sp>
      <p:pic>
        <p:nvPicPr>
          <p:cNvPr id="119" name="Picture 118" descr="A red arrows on a black background&#10;&#10;Description automatically generated">
            <a:extLst>
              <a:ext uri="{FF2B5EF4-FFF2-40B4-BE49-F238E27FC236}">
                <a16:creationId xmlns:a16="http://schemas.microsoft.com/office/drawing/2014/main" id="{A67AE68C-4DCF-60E6-57FC-D9D2042EA84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10"/>
          <a:stretch/>
        </p:blipFill>
        <p:spPr>
          <a:xfrm>
            <a:off x="4351243" y="2508277"/>
            <a:ext cx="235830" cy="1183640"/>
          </a:xfrm>
          <a:prstGeom prst="rect">
            <a:avLst/>
          </a:prstGeom>
        </p:spPr>
      </p:pic>
      <p:grpSp>
        <p:nvGrpSpPr>
          <p:cNvPr id="167" name="Group 10">
            <a:extLst>
              <a:ext uri="{FF2B5EF4-FFF2-40B4-BE49-F238E27FC236}">
                <a16:creationId xmlns:a16="http://schemas.microsoft.com/office/drawing/2014/main" id="{9A25332C-2790-48F2-7D6E-667B2112ABF9}"/>
              </a:ext>
            </a:extLst>
          </p:cNvPr>
          <p:cNvGrpSpPr/>
          <p:nvPr/>
        </p:nvGrpSpPr>
        <p:grpSpPr>
          <a:xfrm>
            <a:off x="3432119" y="874895"/>
            <a:ext cx="2804716" cy="641044"/>
            <a:chOff x="0" y="0"/>
            <a:chExt cx="1348802" cy="308282"/>
          </a:xfrm>
        </p:grpSpPr>
        <p:sp>
          <p:nvSpPr>
            <p:cNvPr id="168" name="Freeform 11">
              <a:extLst>
                <a:ext uri="{FF2B5EF4-FFF2-40B4-BE49-F238E27FC236}">
                  <a16:creationId xmlns:a16="http://schemas.microsoft.com/office/drawing/2014/main" id="{BAE19FDF-63D8-B8EF-B0ED-B03E7D71CB21}"/>
                </a:ext>
              </a:extLst>
            </p:cNvPr>
            <p:cNvSpPr/>
            <p:nvPr/>
          </p:nvSpPr>
          <p:spPr>
            <a:xfrm>
              <a:off x="0" y="0"/>
              <a:ext cx="1348802" cy="308282"/>
            </a:xfrm>
            <a:custGeom>
              <a:avLst/>
              <a:gdLst/>
              <a:ahLst/>
              <a:cxnLst/>
              <a:rect l="l" t="t" r="r" b="b"/>
              <a:pathLst>
                <a:path w="1348802" h="308282">
                  <a:moveTo>
                    <a:pt x="31276" y="0"/>
                  </a:moveTo>
                  <a:lnTo>
                    <a:pt x="1317526" y="0"/>
                  </a:lnTo>
                  <a:cubicBezTo>
                    <a:pt x="1334799" y="0"/>
                    <a:pt x="1348802" y="14003"/>
                    <a:pt x="1348802" y="31276"/>
                  </a:cubicBezTo>
                  <a:lnTo>
                    <a:pt x="1348802" y="277006"/>
                  </a:lnTo>
                  <a:cubicBezTo>
                    <a:pt x="1348802" y="294279"/>
                    <a:pt x="1334799" y="308282"/>
                    <a:pt x="1317526" y="308282"/>
                  </a:cubicBezTo>
                  <a:lnTo>
                    <a:pt x="31276" y="308282"/>
                  </a:lnTo>
                  <a:cubicBezTo>
                    <a:pt x="14003" y="308282"/>
                    <a:pt x="0" y="294279"/>
                    <a:pt x="0" y="277006"/>
                  </a:cubicBezTo>
                  <a:lnTo>
                    <a:pt x="0" y="31276"/>
                  </a:lnTo>
                  <a:cubicBezTo>
                    <a:pt x="0" y="14003"/>
                    <a:pt x="14003" y="0"/>
                    <a:pt x="31276" y="0"/>
                  </a:cubicBezTo>
                  <a:close/>
                </a:path>
              </a:pathLst>
            </a:custGeom>
            <a:solidFill>
              <a:srgbClr val="EE746E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169" name="TextBox 12">
              <a:extLst>
                <a:ext uri="{FF2B5EF4-FFF2-40B4-BE49-F238E27FC236}">
                  <a16:creationId xmlns:a16="http://schemas.microsoft.com/office/drawing/2014/main" id="{1316CAD6-1FD8-0478-D5F9-654D22BE345F}"/>
                </a:ext>
              </a:extLst>
            </p:cNvPr>
            <p:cNvSpPr txBox="1"/>
            <p:nvPr/>
          </p:nvSpPr>
          <p:spPr>
            <a:xfrm>
              <a:off x="0" y="-28575"/>
              <a:ext cx="1348802" cy="336857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030"/>
                </a:lnSpc>
              </a:pPr>
              <a:endParaRPr sz="616"/>
            </a:p>
          </p:txBody>
        </p:sp>
      </p:grpSp>
      <p:sp>
        <p:nvSpPr>
          <p:cNvPr id="170" name="TextBox 13">
            <a:extLst>
              <a:ext uri="{FF2B5EF4-FFF2-40B4-BE49-F238E27FC236}">
                <a16:creationId xmlns:a16="http://schemas.microsoft.com/office/drawing/2014/main" id="{AEFAD09E-9582-2A2C-0CBA-E1A429DA4D96}"/>
              </a:ext>
            </a:extLst>
          </p:cNvPr>
          <p:cNvSpPr txBox="1"/>
          <p:nvPr/>
        </p:nvSpPr>
        <p:spPr>
          <a:xfrm>
            <a:off x="770868" y="1023149"/>
            <a:ext cx="5724140" cy="463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3"/>
              </a:lnSpc>
            </a:pPr>
            <a:r>
              <a:rPr lang="en-US" sz="3626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A guide to </a:t>
            </a:r>
            <a:r>
              <a:rPr lang="en-US" sz="3626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Microevents</a:t>
            </a:r>
          </a:p>
        </p:txBody>
      </p:sp>
      <p:grpSp>
        <p:nvGrpSpPr>
          <p:cNvPr id="171" name="Group 6">
            <a:extLst>
              <a:ext uri="{FF2B5EF4-FFF2-40B4-BE49-F238E27FC236}">
                <a16:creationId xmlns:a16="http://schemas.microsoft.com/office/drawing/2014/main" id="{B751B2A0-0B06-C6B8-3644-FB4B4EA9F7AB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72" name="Freeform 7">
              <a:extLst>
                <a:ext uri="{FF2B5EF4-FFF2-40B4-BE49-F238E27FC236}">
                  <a16:creationId xmlns:a16="http://schemas.microsoft.com/office/drawing/2014/main" id="{6060B445-BCD5-31CF-FD3C-5FF573F18B5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3" name="TextBox 8">
              <a:extLst>
                <a:ext uri="{FF2B5EF4-FFF2-40B4-BE49-F238E27FC236}">
                  <a16:creationId xmlns:a16="http://schemas.microsoft.com/office/drawing/2014/main" id="{F4F628D7-2810-67AC-784F-8A791D2AE96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74" name="Group 6">
            <a:extLst>
              <a:ext uri="{FF2B5EF4-FFF2-40B4-BE49-F238E27FC236}">
                <a16:creationId xmlns:a16="http://schemas.microsoft.com/office/drawing/2014/main" id="{1121A4D2-193C-7EF0-6FC2-7E5ABED1681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75" name="Freeform 7">
              <a:extLst>
                <a:ext uri="{FF2B5EF4-FFF2-40B4-BE49-F238E27FC236}">
                  <a16:creationId xmlns:a16="http://schemas.microsoft.com/office/drawing/2014/main" id="{35BCA879-7953-4B6B-1573-0E9CEDB3BB0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6" name="TextBox 8">
              <a:extLst>
                <a:ext uri="{FF2B5EF4-FFF2-40B4-BE49-F238E27FC236}">
                  <a16:creationId xmlns:a16="http://schemas.microsoft.com/office/drawing/2014/main" id="{63F61A91-05CA-13F1-5834-E2AA02E36B8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805132" y="2823322"/>
            <a:ext cx="3356114" cy="191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3"/>
              </a:lnSpc>
            </a:pPr>
            <a:r>
              <a:rPr lang="en-US" sz="304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Why are </a:t>
            </a:r>
            <a:r>
              <a:rPr lang="en-US" sz="3040" b="1" u="sng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events</a:t>
            </a:r>
            <a:r>
              <a:rPr lang="en-US" sz="304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 becoming so important to do </a:t>
            </a:r>
            <a:r>
              <a:rPr lang="en-US" sz="3040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business</a:t>
            </a:r>
            <a:r>
              <a:rPr lang="en-US" sz="304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?</a:t>
            </a:r>
          </a:p>
        </p:txBody>
      </p:sp>
      <p:sp>
        <p:nvSpPr>
          <p:cNvPr id="12" name="Freeform 12"/>
          <p:cNvSpPr/>
          <p:nvPr/>
        </p:nvSpPr>
        <p:spPr>
          <a:xfrm>
            <a:off x="5049239" y="2756451"/>
            <a:ext cx="993144" cy="993144"/>
          </a:xfrm>
          <a:custGeom>
            <a:avLst/>
            <a:gdLst/>
            <a:ahLst/>
            <a:cxnLst/>
            <a:rect l="l" t="t" r="r" b="b"/>
            <a:pathLst>
              <a:path w="2482861" h="2482861">
                <a:moveTo>
                  <a:pt x="0" y="0"/>
                </a:moveTo>
                <a:lnTo>
                  <a:pt x="2482861" y="0"/>
                </a:lnTo>
                <a:lnTo>
                  <a:pt x="2482861" y="2482862"/>
                </a:lnTo>
                <a:lnTo>
                  <a:pt x="0" y="2482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3" name="Freeform 13"/>
          <p:cNvSpPr/>
          <p:nvPr/>
        </p:nvSpPr>
        <p:spPr>
          <a:xfrm>
            <a:off x="4742416" y="3534254"/>
            <a:ext cx="1349668" cy="573610"/>
          </a:xfrm>
          <a:custGeom>
            <a:avLst/>
            <a:gdLst/>
            <a:ahLst/>
            <a:cxnLst/>
            <a:rect l="l" t="t" r="r" b="b"/>
            <a:pathLst>
              <a:path w="3374171" h="1434023">
                <a:moveTo>
                  <a:pt x="0" y="0"/>
                </a:moveTo>
                <a:lnTo>
                  <a:pt x="3374171" y="0"/>
                </a:lnTo>
                <a:lnTo>
                  <a:pt x="3374171" y="1434022"/>
                </a:lnTo>
                <a:lnTo>
                  <a:pt x="0" y="1434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4" name="Freeform 14"/>
          <p:cNvSpPr/>
          <p:nvPr/>
        </p:nvSpPr>
        <p:spPr>
          <a:xfrm>
            <a:off x="5049239" y="2619854"/>
            <a:ext cx="912115" cy="914400"/>
          </a:xfrm>
          <a:custGeom>
            <a:avLst/>
            <a:gdLst/>
            <a:ahLst/>
            <a:cxnLst/>
            <a:rect l="l" t="t" r="r" b="b"/>
            <a:pathLst>
              <a:path w="2280285" h="2286000">
                <a:moveTo>
                  <a:pt x="0" y="0"/>
                </a:moveTo>
                <a:lnTo>
                  <a:pt x="2280285" y="0"/>
                </a:lnTo>
                <a:lnTo>
                  <a:pt x="228028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sz="37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D7C63465-A8D8-C030-5E9F-24849A0A174C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A374D87-9B08-EDF3-9B73-18C278A1E86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31935293-E1CA-91E8-0A8C-B67434DF6E1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8" name="Group 6">
            <a:extLst>
              <a:ext uri="{FF2B5EF4-FFF2-40B4-BE49-F238E27FC236}">
                <a16:creationId xmlns:a16="http://schemas.microsoft.com/office/drawing/2014/main" id="{75809589-9086-5061-9AE5-6FC9895FFC79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DA59CE47-25CA-6ABC-061D-31E101AEBEC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C977643E-0BE6-ED12-44DA-1C53AD4FFD5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>
            <a:extLst>
              <a:ext uri="{FF2B5EF4-FFF2-40B4-BE49-F238E27FC236}">
                <a16:creationId xmlns:a16="http://schemas.microsoft.com/office/drawing/2014/main" id="{03E1A2AD-9424-1E46-8A43-F56D62D2101B}"/>
              </a:ext>
            </a:extLst>
          </p:cNvPr>
          <p:cNvSpPr/>
          <p:nvPr/>
        </p:nvSpPr>
        <p:spPr>
          <a:xfrm>
            <a:off x="1372195" y="356929"/>
            <a:ext cx="4570809" cy="6958271"/>
          </a:xfrm>
          <a:custGeom>
            <a:avLst/>
            <a:gdLst/>
            <a:ahLst/>
            <a:cxnLst/>
            <a:rect l="l" t="t" r="r" b="b"/>
            <a:pathLst>
              <a:path w="6858000" h="10440127">
                <a:moveTo>
                  <a:pt x="0" y="0"/>
                </a:moveTo>
                <a:lnTo>
                  <a:pt x="6858000" y="0"/>
                </a:lnTo>
                <a:lnTo>
                  <a:pt x="6858000" y="10440126"/>
                </a:lnTo>
                <a:lnTo>
                  <a:pt x="0" y="104401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4" r="-744"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A268F548-7EB4-F480-DB0E-76E9224F12B9}"/>
              </a:ext>
            </a:extLst>
          </p:cNvPr>
          <p:cNvGrpSpPr/>
          <p:nvPr/>
        </p:nvGrpSpPr>
        <p:grpSpPr>
          <a:xfrm>
            <a:off x="1888595" y="5249540"/>
            <a:ext cx="4103500" cy="1838948"/>
            <a:chOff x="0" y="0"/>
            <a:chExt cx="2261752" cy="1013585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0905F216-F7F4-1BE4-FE9D-68532E602CAB}"/>
                </a:ext>
              </a:extLst>
            </p:cNvPr>
            <p:cNvSpPr/>
            <p:nvPr/>
          </p:nvSpPr>
          <p:spPr>
            <a:xfrm>
              <a:off x="0" y="0"/>
              <a:ext cx="2261752" cy="1013585"/>
            </a:xfrm>
            <a:custGeom>
              <a:avLst/>
              <a:gdLst/>
              <a:ahLst/>
              <a:cxnLst/>
              <a:rect l="l" t="t" r="r" b="b"/>
              <a:pathLst>
                <a:path w="2261752" h="1013585">
                  <a:moveTo>
                    <a:pt x="20119" y="0"/>
                  </a:moveTo>
                  <a:lnTo>
                    <a:pt x="2241633" y="0"/>
                  </a:lnTo>
                  <a:cubicBezTo>
                    <a:pt x="2252745" y="0"/>
                    <a:pt x="2261752" y="9008"/>
                    <a:pt x="2261752" y="20119"/>
                  </a:cubicBezTo>
                  <a:lnTo>
                    <a:pt x="2261752" y="993466"/>
                  </a:lnTo>
                  <a:cubicBezTo>
                    <a:pt x="2261752" y="1004577"/>
                    <a:pt x="2252745" y="1013585"/>
                    <a:pt x="2241633" y="1013585"/>
                  </a:cubicBezTo>
                  <a:lnTo>
                    <a:pt x="20119" y="1013585"/>
                  </a:lnTo>
                  <a:cubicBezTo>
                    <a:pt x="14783" y="1013585"/>
                    <a:pt x="9666" y="1011465"/>
                    <a:pt x="5893" y="1007692"/>
                  </a:cubicBezTo>
                  <a:cubicBezTo>
                    <a:pt x="2120" y="1003919"/>
                    <a:pt x="0" y="998801"/>
                    <a:pt x="0" y="993466"/>
                  </a:cubicBezTo>
                  <a:lnTo>
                    <a:pt x="0" y="20119"/>
                  </a:lnTo>
                  <a:cubicBezTo>
                    <a:pt x="0" y="9008"/>
                    <a:pt x="9008" y="0"/>
                    <a:pt x="20119" y="0"/>
                  </a:cubicBezTo>
                  <a:close/>
                </a:path>
              </a:pathLst>
            </a:custGeom>
            <a:solidFill>
              <a:srgbClr val="010100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15E131DF-52B9-6B21-7F62-114BC03F7D50}"/>
                </a:ext>
              </a:extLst>
            </p:cNvPr>
            <p:cNvSpPr txBox="1"/>
            <p:nvPr/>
          </p:nvSpPr>
          <p:spPr>
            <a:xfrm>
              <a:off x="0" y="-28575"/>
              <a:ext cx="2261752" cy="1042160"/>
            </a:xfrm>
            <a:prstGeom prst="rect">
              <a:avLst/>
            </a:prstGeom>
          </p:spPr>
          <p:txBody>
            <a:bodyPr lIns="28529" tIns="28529" rIns="28529" bIns="28529" rtlCol="0" anchor="ctr"/>
            <a:lstStyle/>
            <a:p>
              <a:pPr algn="ctr">
                <a:lnSpc>
                  <a:spcPts val="1337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24" name="TextBox 10">
            <a:extLst>
              <a:ext uri="{FF2B5EF4-FFF2-40B4-BE49-F238E27FC236}">
                <a16:creationId xmlns:a16="http://schemas.microsoft.com/office/drawing/2014/main" id="{1B129260-99F1-AFBB-EE45-3F7E360D0DE3}"/>
              </a:ext>
            </a:extLst>
          </p:cNvPr>
          <p:cNvSpPr txBox="1"/>
          <p:nvPr/>
        </p:nvSpPr>
        <p:spPr>
          <a:xfrm>
            <a:off x="2597477" y="5627290"/>
            <a:ext cx="3590502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0"/>
              </a:lnSpc>
            </a:pPr>
            <a:r>
              <a:rPr lang="en-US" sz="762" b="1" spc="-31">
                <a:solidFill>
                  <a:srgbClr val="F6F1E6"/>
                </a:solidFill>
                <a:latin typeface="Inter 1 Bold"/>
                <a:ea typeface="Inter 1 Bold"/>
                <a:cs typeface="Inter 1 Bold"/>
                <a:sym typeface="Inter 1 Bold"/>
              </a:rPr>
              <a:t>Julius Solaris</a:t>
            </a:r>
          </a:p>
        </p:txBody>
      </p:sp>
      <p:grpSp>
        <p:nvGrpSpPr>
          <p:cNvPr id="25" name="Group 11">
            <a:extLst>
              <a:ext uri="{FF2B5EF4-FFF2-40B4-BE49-F238E27FC236}">
                <a16:creationId xmlns:a16="http://schemas.microsoft.com/office/drawing/2014/main" id="{598C91BA-984D-ACA0-FEB4-6A2EC9072240}"/>
              </a:ext>
            </a:extLst>
          </p:cNvPr>
          <p:cNvGrpSpPr>
            <a:grpSpLocks noChangeAspect="1"/>
          </p:cNvGrpSpPr>
          <p:nvPr/>
        </p:nvGrpSpPr>
        <p:grpSpPr>
          <a:xfrm>
            <a:off x="2175383" y="5556753"/>
            <a:ext cx="346663" cy="346663"/>
            <a:chOff x="0" y="0"/>
            <a:chExt cx="13716000" cy="13716000"/>
          </a:xfrm>
        </p:grpSpPr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2B38166A-29F3-AD8D-6A54-516EE30DC2EF}"/>
                </a:ext>
              </a:extLst>
            </p:cNvPr>
            <p:cNvSpPr/>
            <p:nvPr/>
          </p:nvSpPr>
          <p:spPr>
            <a:xfrm>
              <a:off x="-338714" y="-10990"/>
              <a:ext cx="14393428" cy="13737980"/>
            </a:xfrm>
            <a:custGeom>
              <a:avLst/>
              <a:gdLst/>
              <a:ahLst/>
              <a:cxnLst/>
              <a:rect l="l" t="t" r="r" b="b"/>
              <a:pathLst>
                <a:path w="14393428" h="13737980">
                  <a:moveTo>
                    <a:pt x="7196714" y="10990"/>
                  </a:moveTo>
                  <a:cubicBezTo>
                    <a:pt x="4739280" y="0"/>
                    <a:pt x="2463801" y="1304719"/>
                    <a:pt x="1231901" y="3431106"/>
                  </a:cubicBezTo>
                  <a:cubicBezTo>
                    <a:pt x="0" y="5557493"/>
                    <a:pt x="0" y="8180487"/>
                    <a:pt x="1231901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8" y="13737980"/>
                    <a:pt x="11929627" y="12433261"/>
                    <a:pt x="13161527" y="10306874"/>
                  </a:cubicBezTo>
                  <a:cubicBezTo>
                    <a:pt x="14393428" y="8180487"/>
                    <a:pt x="14393428" y="5557493"/>
                    <a:pt x="13161527" y="3431106"/>
                  </a:cubicBezTo>
                  <a:cubicBezTo>
                    <a:pt x="11929627" y="1304719"/>
                    <a:pt x="9654148" y="0"/>
                    <a:pt x="7196714" y="10990"/>
                  </a:cubicBezTo>
                  <a:close/>
                </a:path>
              </a:pathLst>
            </a:custGeom>
            <a:blipFill>
              <a:blip r:embed="rId3"/>
              <a:stretch>
                <a:fillRect l="-12236" r="-12236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</p:grpSp>
      <p:grpSp>
        <p:nvGrpSpPr>
          <p:cNvPr id="27" name="Group 13">
            <a:extLst>
              <a:ext uri="{FF2B5EF4-FFF2-40B4-BE49-F238E27FC236}">
                <a16:creationId xmlns:a16="http://schemas.microsoft.com/office/drawing/2014/main" id="{6D39CAC5-4DA4-B820-2097-3CC1CF34403B}"/>
              </a:ext>
            </a:extLst>
          </p:cNvPr>
          <p:cNvGrpSpPr/>
          <p:nvPr/>
        </p:nvGrpSpPr>
        <p:grpSpPr>
          <a:xfrm>
            <a:off x="3202663" y="5632545"/>
            <a:ext cx="277524" cy="90246"/>
            <a:chOff x="0" y="-583"/>
            <a:chExt cx="555192" cy="180538"/>
          </a:xfrm>
        </p:grpSpPr>
        <p:grpSp>
          <p:nvGrpSpPr>
            <p:cNvPr id="28" name="Group 14">
              <a:extLst>
                <a:ext uri="{FF2B5EF4-FFF2-40B4-BE49-F238E27FC236}">
                  <a16:creationId xmlns:a16="http://schemas.microsoft.com/office/drawing/2014/main" id="{9B0941B8-D736-A1A6-4EE0-5A6353C732E5}"/>
                </a:ext>
              </a:extLst>
            </p:cNvPr>
            <p:cNvGrpSpPr/>
            <p:nvPr/>
          </p:nvGrpSpPr>
          <p:grpSpPr>
            <a:xfrm>
              <a:off x="0" y="0"/>
              <a:ext cx="555192" cy="179955"/>
              <a:chOff x="0" y="0"/>
              <a:chExt cx="301680" cy="97784"/>
            </a:xfrm>
          </p:grpSpPr>
          <p:sp>
            <p:nvSpPr>
              <p:cNvPr id="30" name="Freeform 15">
                <a:extLst>
                  <a:ext uri="{FF2B5EF4-FFF2-40B4-BE49-F238E27FC236}">
                    <a16:creationId xmlns:a16="http://schemas.microsoft.com/office/drawing/2014/main" id="{AC990A0C-8988-481A-10D8-47214F67DCCE}"/>
                  </a:ext>
                </a:extLst>
              </p:cNvPr>
              <p:cNvSpPr/>
              <p:nvPr/>
            </p:nvSpPr>
            <p:spPr>
              <a:xfrm>
                <a:off x="0" y="0"/>
                <a:ext cx="301680" cy="97784"/>
              </a:xfrm>
              <a:custGeom>
                <a:avLst/>
                <a:gdLst/>
                <a:ahLst/>
                <a:cxnLst/>
                <a:rect l="l" t="t" r="r" b="b"/>
                <a:pathLst>
                  <a:path w="301680" h="97784">
                    <a:moveTo>
                      <a:pt x="48892" y="0"/>
                    </a:moveTo>
                    <a:lnTo>
                      <a:pt x="252788" y="0"/>
                    </a:lnTo>
                    <a:cubicBezTo>
                      <a:pt x="279790" y="0"/>
                      <a:pt x="301680" y="21890"/>
                      <a:pt x="301680" y="48892"/>
                    </a:cubicBezTo>
                    <a:lnTo>
                      <a:pt x="301680" y="48892"/>
                    </a:lnTo>
                    <a:cubicBezTo>
                      <a:pt x="301680" y="61859"/>
                      <a:pt x="296529" y="74295"/>
                      <a:pt x="287360" y="83464"/>
                    </a:cubicBezTo>
                    <a:cubicBezTo>
                      <a:pt x="278191" y="92633"/>
                      <a:pt x="265755" y="97784"/>
                      <a:pt x="252788" y="97784"/>
                    </a:cubicBezTo>
                    <a:lnTo>
                      <a:pt x="48892" y="97784"/>
                    </a:lnTo>
                    <a:cubicBezTo>
                      <a:pt x="21890" y="97784"/>
                      <a:pt x="0" y="75894"/>
                      <a:pt x="0" y="48892"/>
                    </a:cubicBezTo>
                    <a:lnTo>
                      <a:pt x="0" y="48892"/>
                    </a:lnTo>
                    <a:cubicBezTo>
                      <a:pt x="0" y="21890"/>
                      <a:pt x="21890" y="0"/>
                      <a:pt x="48892" y="0"/>
                    </a:cubicBezTo>
                    <a:close/>
                  </a:path>
                </a:pathLst>
              </a:custGeom>
              <a:solidFill>
                <a:srgbClr val="005ABD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31" name="TextBox 16">
                <a:extLst>
                  <a:ext uri="{FF2B5EF4-FFF2-40B4-BE49-F238E27FC236}">
                    <a16:creationId xmlns:a16="http://schemas.microsoft.com/office/drawing/2014/main" id="{5BFC3116-4FA4-90E4-B5DD-D3057A03CEC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01680" cy="126359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456"/>
                  </a:lnSpc>
                </a:pPr>
                <a:endParaRPr sz="616"/>
              </a:p>
            </p:txBody>
          </p:sp>
        </p:grp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ACC22691-99F6-077B-0C27-E2FA25B7FFC9}"/>
                </a:ext>
              </a:extLst>
            </p:cNvPr>
            <p:cNvSpPr txBox="1"/>
            <p:nvPr/>
          </p:nvSpPr>
          <p:spPr>
            <a:xfrm>
              <a:off x="37982" y="-583"/>
              <a:ext cx="479224" cy="1425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7"/>
                </a:lnSpc>
              </a:pPr>
              <a:r>
                <a:rPr lang="en-US" sz="449" b="1" spc="-17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+ Follow</a:t>
              </a:r>
            </a:p>
          </p:txBody>
        </p:sp>
      </p:grpSp>
      <p:sp>
        <p:nvSpPr>
          <p:cNvPr id="32" name="TextBox 18">
            <a:extLst>
              <a:ext uri="{FF2B5EF4-FFF2-40B4-BE49-F238E27FC236}">
                <a16:creationId xmlns:a16="http://schemas.microsoft.com/office/drawing/2014/main" id="{2FC01C9C-CA82-E643-AB8E-C1CCDA3E09A7}"/>
              </a:ext>
            </a:extLst>
          </p:cNvPr>
          <p:cNvSpPr txBox="1"/>
          <p:nvPr/>
        </p:nvSpPr>
        <p:spPr>
          <a:xfrm>
            <a:off x="2597477" y="5734687"/>
            <a:ext cx="3590502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3"/>
              </a:lnSpc>
            </a:pPr>
            <a:r>
              <a:rPr lang="en-US" sz="649" spc="-27">
                <a:solidFill>
                  <a:srgbClr val="F6F1E6"/>
                </a:solidFill>
                <a:latin typeface="Inter 1"/>
                <a:ea typeface="Inter 1"/>
                <a:cs typeface="Inter 1"/>
                <a:sym typeface="Inter 1"/>
              </a:rPr>
              <a:t>Self Admittedly Obsessed with Events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51C7F826-26D9-7B6D-E952-3D52654E03E5}"/>
              </a:ext>
            </a:extLst>
          </p:cNvPr>
          <p:cNvSpPr txBox="1"/>
          <p:nvPr/>
        </p:nvSpPr>
        <p:spPr>
          <a:xfrm>
            <a:off x="2175379" y="6098928"/>
            <a:ext cx="352842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50"/>
              </a:lnSpc>
            </a:pPr>
            <a:r>
              <a:rPr lang="en-US" sz="2277" spc="-93">
                <a:solidFill>
                  <a:srgbClr val="F6F1E6"/>
                </a:solidFill>
                <a:latin typeface="Inter 1"/>
                <a:ea typeface="Inter 1"/>
                <a:cs typeface="Inter 1"/>
                <a:sym typeface="Inter 1"/>
              </a:rPr>
              <a:t>You  can’t FAKE </a:t>
            </a:r>
            <a:r>
              <a:rPr lang="en-US" sz="2277" b="1" spc="-93">
                <a:solidFill>
                  <a:srgbClr val="F6F1E6"/>
                </a:solidFill>
                <a:latin typeface="Inter 1 Bold"/>
                <a:ea typeface="Inter 1 Bold"/>
                <a:cs typeface="Inter 1 Bold"/>
                <a:sym typeface="Inter 1 Bold"/>
              </a:rPr>
              <a:t>events</a:t>
            </a:r>
          </a:p>
        </p:txBody>
      </p:sp>
      <p:grpSp>
        <p:nvGrpSpPr>
          <p:cNvPr id="34" name="Group 6">
            <a:extLst>
              <a:ext uri="{FF2B5EF4-FFF2-40B4-BE49-F238E27FC236}">
                <a16:creationId xmlns:a16="http://schemas.microsoft.com/office/drawing/2014/main" id="{1BE53299-7E7B-5FB1-B2C5-AB5EBE063DF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1A4E2249-D734-5CD2-209C-9DA98A264BE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6" name="TextBox 8">
              <a:extLst>
                <a:ext uri="{FF2B5EF4-FFF2-40B4-BE49-F238E27FC236}">
                  <a16:creationId xmlns:a16="http://schemas.microsoft.com/office/drawing/2014/main" id="{148AB7CF-53AA-90AC-3415-F6F43D2C3B1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7" name="Group 6">
            <a:extLst>
              <a:ext uri="{FF2B5EF4-FFF2-40B4-BE49-F238E27FC236}">
                <a16:creationId xmlns:a16="http://schemas.microsoft.com/office/drawing/2014/main" id="{7A9F7DA4-4519-1937-1161-16ED4389922F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8CDBE7DB-E403-9791-7A65-ED87C92828A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9" name="TextBox 8">
              <a:extLst>
                <a:ext uri="{FF2B5EF4-FFF2-40B4-BE49-F238E27FC236}">
                  <a16:creationId xmlns:a16="http://schemas.microsoft.com/office/drawing/2014/main" id="{2E92BF5B-A11D-55F5-92CE-B13CF7526E2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164709" y="2499016"/>
            <a:ext cx="4985786" cy="2804504"/>
          </a:xfrm>
          <a:custGeom>
            <a:avLst/>
            <a:gdLst/>
            <a:ahLst/>
            <a:cxnLst/>
            <a:rect l="l" t="t" r="r" b="b"/>
            <a:pathLst>
              <a:path w="12464463" h="7011260">
                <a:moveTo>
                  <a:pt x="0" y="0"/>
                </a:moveTo>
                <a:lnTo>
                  <a:pt x="12464462" y="0"/>
                </a:lnTo>
                <a:lnTo>
                  <a:pt x="12464462" y="7011260"/>
                </a:lnTo>
                <a:lnTo>
                  <a:pt x="0" y="7011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9" name="TextBox 9"/>
          <p:cNvSpPr txBox="1"/>
          <p:nvPr/>
        </p:nvSpPr>
        <p:spPr>
          <a:xfrm>
            <a:off x="304800" y="1794033"/>
            <a:ext cx="6390354" cy="450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8"/>
              </a:lnSpc>
            </a:pPr>
            <a:r>
              <a:rPr lang="en-US" sz="3782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That </a:t>
            </a:r>
            <a:r>
              <a:rPr lang="en-US" sz="3782" b="1" dirty="0">
                <a:solidFill>
                  <a:srgbClr val="AA31C8"/>
                </a:solidFill>
                <a:latin typeface="Inter 2 Bold"/>
                <a:ea typeface="Inter 2 Bold"/>
                <a:cs typeface="Inter 2 Bold"/>
                <a:sym typeface="Inter 2 Bold"/>
              </a:rPr>
              <a:t>Moment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6FA25C34-3C60-A23A-24BA-1427E22ED12F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8E6101C-72BE-24A1-4C2F-82DD9B02A03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FCAD6480-26FC-A29B-6ECB-3490CA3D3DB0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E1BED9A6-EAF7-53B3-2D37-1FE00FD6D00F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DC4AD1D-58F0-B53B-5572-DD122DCA9AA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30E5E1F9-3AFE-AD14-0ACF-AEA6CB7D832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49" y="1819549"/>
            <a:ext cx="6998426" cy="3798025"/>
            <a:chOff x="0" y="0"/>
            <a:chExt cx="4608017" cy="2500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397839" y="744353"/>
            <a:ext cx="2519522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5"/>
              </a:lnSpc>
            </a:pPr>
            <a:r>
              <a:rPr lang="en-US" sz="3460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The</a:t>
            </a:r>
            <a:r>
              <a:rPr lang="en-US" sz="3460" b="1" dirty="0">
                <a:solidFill>
                  <a:srgbClr val="020202"/>
                </a:solidFill>
                <a:latin typeface="Inter 1 Heavy"/>
                <a:ea typeface="Inter 1 Heavy"/>
                <a:cs typeface="Inter 1 Heavy"/>
                <a:sym typeface="Inter 1 Heavy"/>
              </a:rPr>
              <a:t> </a:t>
            </a:r>
          </a:p>
          <a:p>
            <a:pPr algn="ctr">
              <a:lnSpc>
                <a:spcPts val="3495"/>
              </a:lnSpc>
            </a:pPr>
            <a:r>
              <a:rPr lang="en-US" sz="3460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High Street </a:t>
            </a:r>
            <a:r>
              <a:rPr lang="en-US" sz="3460" b="1" dirty="0">
                <a:solidFill>
                  <a:srgbClr val="FCFCFC"/>
                </a:solidFill>
                <a:latin typeface="Inter 1 Heavy"/>
                <a:ea typeface="Inter 1 Heavy"/>
                <a:cs typeface="Inter 1 Heavy"/>
                <a:sym typeface="Inter 1 Heavy"/>
              </a:rPr>
              <a:t>Show Floor</a:t>
            </a:r>
          </a:p>
        </p:txBody>
      </p:sp>
      <p:pic>
        <p:nvPicPr>
          <p:cNvPr id="58" name="Picture 57" descr="A diagram of a product&#10;&#10;Description automatically generated">
            <a:extLst>
              <a:ext uri="{FF2B5EF4-FFF2-40B4-BE49-F238E27FC236}">
                <a16:creationId xmlns:a16="http://schemas.microsoft.com/office/drawing/2014/main" id="{20B3C4F6-E9EF-ECF2-08AF-4354E9A18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45" y="2264414"/>
            <a:ext cx="4881234" cy="4370492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80543CD3-C07E-AC53-791F-01AC7FD6F924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485FD56-39F3-A0BD-8D84-0FA37424E26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71B14ABF-88D7-2B94-5AA0-66DCA9DAEDB3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B2A745FA-DCA3-E114-242A-7A715AC7A7D8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5C3F77C-2FD8-AE10-7FDB-1278B433A97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030F6F52-92F4-C0E8-4587-FC4EC1E47FD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304802" y="2162560"/>
            <a:ext cx="6705598" cy="3438012"/>
          </a:xfrm>
          <a:custGeom>
            <a:avLst/>
            <a:gdLst/>
            <a:ahLst/>
            <a:cxnLst/>
            <a:rect l="l" t="t" r="r" b="b"/>
            <a:pathLst>
              <a:path w="12049567" h="6177905">
                <a:moveTo>
                  <a:pt x="0" y="0"/>
                </a:moveTo>
                <a:lnTo>
                  <a:pt x="12049568" y="0"/>
                </a:lnTo>
                <a:lnTo>
                  <a:pt x="12049568" y="6177905"/>
                </a:lnTo>
                <a:lnTo>
                  <a:pt x="0" y="61779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781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1863688" y="1662294"/>
            <a:ext cx="358782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5"/>
              </a:lnSpc>
            </a:pPr>
            <a:r>
              <a:rPr lang="en-US" sz="3460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This is </a:t>
            </a:r>
            <a:r>
              <a:rPr lang="en-US" sz="3460" b="1">
                <a:solidFill>
                  <a:srgbClr val="FCFCFC"/>
                </a:solidFill>
                <a:latin typeface="Inter 1 Bold"/>
                <a:ea typeface="Inter 1 Bold"/>
                <a:cs typeface="Inter 1 Bold"/>
                <a:sym typeface="Inter 1 Bold"/>
              </a:rPr>
              <a:t>Business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14FC0C46-9B0A-2B6E-B3AA-C21EE9216F64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28DA41A-DE24-5242-5B78-A3D5200D56C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BBDFE702-50FD-07BC-8B53-1AB95906F03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5C34B4D4-D223-7F51-C793-7AA60C1F0DDB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A48E5E10-242C-B955-9333-550D1F2C15E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C979CA53-17DC-3793-AD14-4A0FAD4DC99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9349" y="1761685"/>
            <a:ext cx="6998426" cy="3855889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70"/>
          </a:p>
        </p:txBody>
      </p:sp>
      <p:sp>
        <p:nvSpPr>
          <p:cNvPr id="9" name="Freeform 9"/>
          <p:cNvSpPr/>
          <p:nvPr/>
        </p:nvSpPr>
        <p:spPr>
          <a:xfrm>
            <a:off x="1004832" y="1761685"/>
            <a:ext cx="5388394" cy="4548602"/>
          </a:xfrm>
          <a:custGeom>
            <a:avLst/>
            <a:gdLst/>
            <a:ahLst/>
            <a:cxnLst/>
            <a:rect l="l" t="t" r="r" b="b"/>
            <a:pathLst>
              <a:path w="8115300" h="6850516">
                <a:moveTo>
                  <a:pt x="0" y="0"/>
                </a:moveTo>
                <a:lnTo>
                  <a:pt x="8115300" y="0"/>
                </a:lnTo>
                <a:lnTo>
                  <a:pt x="8115300" y="6850516"/>
                </a:lnTo>
                <a:lnTo>
                  <a:pt x="0" y="6850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99" r="-15622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1905115" y="1165377"/>
            <a:ext cx="358782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5"/>
              </a:lnSpc>
            </a:pPr>
            <a:r>
              <a:rPr lang="en-US" sz="346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This is </a:t>
            </a:r>
            <a:r>
              <a:rPr lang="en-US" sz="3460" b="1" dirty="0">
                <a:solidFill>
                  <a:srgbClr val="FCFCFC"/>
                </a:solidFill>
                <a:latin typeface="Inter 1 Bold"/>
                <a:ea typeface="Inter 1 Bold"/>
                <a:cs typeface="Inter 1 Bold"/>
                <a:sym typeface="Inter 1 Bold"/>
              </a:rPr>
              <a:t>Business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914F8B5A-34E5-7EE5-C6B2-45453CA28C1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152D527-F518-CF7F-E9A1-0BCC4924AB0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84BBE5ED-273A-2756-7A2A-E07C5185862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61F05FD6-4014-A6A5-E886-DB07DBE9AB6B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6D6F779-9707-2BC5-C8A2-98405CEB31F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434CF125-DF9A-C5FB-2315-8BE472587FC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347966" y="3268150"/>
            <a:ext cx="4619239" cy="848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2"/>
              </a:lnSpc>
            </a:pPr>
            <a:r>
              <a:rPr lang="en-US" sz="3512" b="1" spc="-154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↑MOMENT PLANNING</a:t>
            </a:r>
          </a:p>
          <a:p>
            <a:pPr>
              <a:lnSpc>
                <a:spcPts val="3302"/>
              </a:lnSpc>
            </a:pPr>
            <a:r>
              <a:rPr lang="en-US" sz="3512" b="1" spc="-154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↓EVENT PLANNING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9D85C6EB-185D-488D-8262-9BBF03270A4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C6868F2-08CD-E0C3-1852-156FFDA78E1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4594AE95-8153-B19A-9097-4C9392236F3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93FF3413-2228-3C93-BA91-52D040DF589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951C2B4-7614-D361-4B7B-DD5D120CC43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33842E1E-C61F-F791-3F40-7B69B637A83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">
            <a:extLst>
              <a:ext uri="{FF2B5EF4-FFF2-40B4-BE49-F238E27FC236}">
                <a16:creationId xmlns:a16="http://schemas.microsoft.com/office/drawing/2014/main" id="{9D965FEE-2D09-6D91-D374-E67E9FCCDDF6}"/>
              </a:ext>
            </a:extLst>
          </p:cNvPr>
          <p:cNvSpPr/>
          <p:nvPr/>
        </p:nvSpPr>
        <p:spPr>
          <a:xfrm>
            <a:off x="1064589" y="1143000"/>
            <a:ext cx="5186022" cy="5874759"/>
          </a:xfrm>
          <a:custGeom>
            <a:avLst/>
            <a:gdLst/>
            <a:ahLst/>
            <a:cxnLst/>
            <a:rect l="l" t="t" r="r" b="b"/>
            <a:pathLst>
              <a:path w="1205490" h="1365586">
                <a:moveTo>
                  <a:pt x="22884" y="0"/>
                </a:moveTo>
                <a:lnTo>
                  <a:pt x="1182606" y="0"/>
                </a:lnTo>
                <a:cubicBezTo>
                  <a:pt x="1195244" y="0"/>
                  <a:pt x="1205490" y="10246"/>
                  <a:pt x="1205490" y="22884"/>
                </a:cubicBezTo>
                <a:lnTo>
                  <a:pt x="1205490" y="1342702"/>
                </a:lnTo>
                <a:cubicBezTo>
                  <a:pt x="1205490" y="1348771"/>
                  <a:pt x="1203079" y="1354592"/>
                  <a:pt x="1198787" y="1358884"/>
                </a:cubicBezTo>
                <a:cubicBezTo>
                  <a:pt x="1194496" y="1363175"/>
                  <a:pt x="1188675" y="1365586"/>
                  <a:pt x="1182606" y="1365586"/>
                </a:cubicBezTo>
                <a:lnTo>
                  <a:pt x="22884" y="1365586"/>
                </a:lnTo>
                <a:cubicBezTo>
                  <a:pt x="10246" y="1365586"/>
                  <a:pt x="0" y="1355341"/>
                  <a:pt x="0" y="1342702"/>
                </a:cubicBezTo>
                <a:lnTo>
                  <a:pt x="0" y="22884"/>
                </a:lnTo>
                <a:cubicBezTo>
                  <a:pt x="0" y="10246"/>
                  <a:pt x="10246" y="0"/>
                  <a:pt x="22884" y="0"/>
                </a:cubicBezTo>
                <a:close/>
              </a:path>
            </a:pathLst>
          </a:custGeom>
          <a:blipFill>
            <a:blip r:embed="rId2"/>
            <a:stretch>
              <a:fillRect t="-27972" b="-19154"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4E9926-1908-E1E7-D3BD-5CD270276F8D}"/>
              </a:ext>
            </a:extLst>
          </p:cNvPr>
          <p:cNvSpPr txBox="1"/>
          <p:nvPr/>
        </p:nvSpPr>
        <p:spPr>
          <a:xfrm>
            <a:off x="228600" y="297441"/>
            <a:ext cx="6858000" cy="690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61"/>
              </a:lnSpc>
            </a:pPr>
            <a:r>
              <a:rPr lang="en-US" sz="4000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Experience </a:t>
            </a:r>
            <a:r>
              <a:rPr lang="en-US" sz="4000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Map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1">
            <a:extLst>
              <a:ext uri="{FF2B5EF4-FFF2-40B4-BE49-F238E27FC236}">
                <a16:creationId xmlns:a16="http://schemas.microsoft.com/office/drawing/2014/main" id="{FBF860C1-FAC8-2404-7047-AC05CB5DBAEC}"/>
              </a:ext>
            </a:extLst>
          </p:cNvPr>
          <p:cNvGrpSpPr/>
          <p:nvPr/>
        </p:nvGrpSpPr>
        <p:grpSpPr>
          <a:xfrm>
            <a:off x="1524000" y="685800"/>
            <a:ext cx="4528498" cy="6378596"/>
            <a:chOff x="0" y="0"/>
            <a:chExt cx="2387909" cy="3363479"/>
          </a:xfrm>
        </p:grpSpPr>
        <p:sp>
          <p:nvSpPr>
            <p:cNvPr id="69" name="Freeform 12">
              <a:extLst>
                <a:ext uri="{FF2B5EF4-FFF2-40B4-BE49-F238E27FC236}">
                  <a16:creationId xmlns:a16="http://schemas.microsoft.com/office/drawing/2014/main" id="{1E80ADB3-4FB4-1CC2-F781-EE86D0CDD309}"/>
                </a:ext>
              </a:extLst>
            </p:cNvPr>
            <p:cNvSpPr/>
            <p:nvPr/>
          </p:nvSpPr>
          <p:spPr>
            <a:xfrm>
              <a:off x="0" y="0"/>
              <a:ext cx="2387909" cy="3363479"/>
            </a:xfrm>
            <a:custGeom>
              <a:avLst/>
              <a:gdLst/>
              <a:ahLst/>
              <a:cxnLst/>
              <a:rect l="l" t="t" r="r" b="b"/>
              <a:pathLst>
                <a:path w="2387909" h="3363479">
                  <a:moveTo>
                    <a:pt x="203200" y="0"/>
                  </a:moveTo>
                  <a:lnTo>
                    <a:pt x="2184709" y="0"/>
                  </a:lnTo>
                  <a:lnTo>
                    <a:pt x="2387909" y="3363479"/>
                  </a:lnTo>
                  <a:lnTo>
                    <a:pt x="0" y="336347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D7FFDC">
                    <a:alpha val="100000"/>
                  </a:srgbClr>
                </a:gs>
                <a:gs pos="33333">
                  <a:srgbClr val="FFE2F3">
                    <a:alpha val="100000"/>
                  </a:srgbClr>
                </a:gs>
                <a:gs pos="66667">
                  <a:srgbClr val="FFE2F3">
                    <a:alpha val="100000"/>
                  </a:srgbClr>
                </a:gs>
                <a:gs pos="100000">
                  <a:srgbClr val="FFF8B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70" name="TextBox 13">
              <a:extLst>
                <a:ext uri="{FF2B5EF4-FFF2-40B4-BE49-F238E27FC236}">
                  <a16:creationId xmlns:a16="http://schemas.microsoft.com/office/drawing/2014/main" id="{EC1377A6-1E0B-5FC6-3870-6A7B674D5274}"/>
                </a:ext>
              </a:extLst>
            </p:cNvPr>
            <p:cNvSpPr txBox="1"/>
            <p:nvPr/>
          </p:nvSpPr>
          <p:spPr>
            <a:xfrm>
              <a:off x="127000" y="-66675"/>
              <a:ext cx="2133909" cy="3430154"/>
            </a:xfrm>
            <a:prstGeom prst="rect">
              <a:avLst/>
            </a:prstGeom>
          </p:spPr>
          <p:txBody>
            <a:bodyPr lIns="37314" tIns="37314" rIns="37314" bIns="37314" rtlCol="0" anchor="ctr"/>
            <a:lstStyle/>
            <a:p>
              <a:pPr algn="ctr">
                <a:lnSpc>
                  <a:spcPts val="1486"/>
                </a:lnSpc>
              </a:pPr>
              <a:endParaRPr sz="616"/>
            </a:p>
          </p:txBody>
        </p:sp>
      </p:grpSp>
      <p:sp>
        <p:nvSpPr>
          <p:cNvPr id="71" name="AutoShape 14">
            <a:extLst>
              <a:ext uri="{FF2B5EF4-FFF2-40B4-BE49-F238E27FC236}">
                <a16:creationId xmlns:a16="http://schemas.microsoft.com/office/drawing/2014/main" id="{35FD93A7-49EB-A7DD-BF61-3FE345F44F43}"/>
              </a:ext>
            </a:extLst>
          </p:cNvPr>
          <p:cNvSpPr/>
          <p:nvPr/>
        </p:nvSpPr>
        <p:spPr>
          <a:xfrm>
            <a:off x="1521826" y="7055658"/>
            <a:ext cx="1678419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2" name="AutoShape 15">
            <a:extLst>
              <a:ext uri="{FF2B5EF4-FFF2-40B4-BE49-F238E27FC236}">
                <a16:creationId xmlns:a16="http://schemas.microsoft.com/office/drawing/2014/main" id="{83636694-7DB9-31C0-4BE5-CB5D7F072A49}"/>
              </a:ext>
            </a:extLst>
          </p:cNvPr>
          <p:cNvSpPr/>
          <p:nvPr/>
        </p:nvSpPr>
        <p:spPr>
          <a:xfrm>
            <a:off x="4325542" y="7055658"/>
            <a:ext cx="1724781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3" name="AutoShape 16">
            <a:extLst>
              <a:ext uri="{FF2B5EF4-FFF2-40B4-BE49-F238E27FC236}">
                <a16:creationId xmlns:a16="http://schemas.microsoft.com/office/drawing/2014/main" id="{A28EAD4E-134F-9656-F346-8F53AB7A1822}"/>
              </a:ext>
            </a:extLst>
          </p:cNvPr>
          <p:cNvSpPr/>
          <p:nvPr/>
        </p:nvSpPr>
        <p:spPr>
          <a:xfrm>
            <a:off x="1660021" y="4953797"/>
            <a:ext cx="1568089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4" name="AutoShape 17">
            <a:extLst>
              <a:ext uri="{FF2B5EF4-FFF2-40B4-BE49-F238E27FC236}">
                <a16:creationId xmlns:a16="http://schemas.microsoft.com/office/drawing/2014/main" id="{187DEC41-9583-2B2D-4BE2-2AB3415DACF0}"/>
              </a:ext>
            </a:extLst>
          </p:cNvPr>
          <p:cNvSpPr/>
          <p:nvPr/>
        </p:nvSpPr>
        <p:spPr>
          <a:xfrm>
            <a:off x="4349949" y="4953797"/>
            <a:ext cx="1544802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5" name="AutoShape 19">
            <a:extLst>
              <a:ext uri="{FF2B5EF4-FFF2-40B4-BE49-F238E27FC236}">
                <a16:creationId xmlns:a16="http://schemas.microsoft.com/office/drawing/2014/main" id="{0A72B305-EFFB-5210-03E8-3C5C0ECE1439}"/>
              </a:ext>
            </a:extLst>
          </p:cNvPr>
          <p:cNvSpPr/>
          <p:nvPr/>
        </p:nvSpPr>
        <p:spPr>
          <a:xfrm>
            <a:off x="1835244" y="2168716"/>
            <a:ext cx="1415462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6" name="AutoShape 20">
            <a:extLst>
              <a:ext uri="{FF2B5EF4-FFF2-40B4-BE49-F238E27FC236}">
                <a16:creationId xmlns:a16="http://schemas.microsoft.com/office/drawing/2014/main" id="{9922A269-4CDC-42DF-5D87-A4E90F8CBEC1}"/>
              </a:ext>
            </a:extLst>
          </p:cNvPr>
          <p:cNvSpPr/>
          <p:nvPr/>
        </p:nvSpPr>
        <p:spPr>
          <a:xfrm>
            <a:off x="4291685" y="2168716"/>
            <a:ext cx="1460100" cy="0"/>
          </a:xfrm>
          <a:prstGeom prst="line">
            <a:avLst/>
          </a:prstGeom>
          <a:ln w="38324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616"/>
          </a:p>
        </p:txBody>
      </p:sp>
      <p:sp>
        <p:nvSpPr>
          <p:cNvPr id="77" name="Freeform 21">
            <a:extLst>
              <a:ext uri="{FF2B5EF4-FFF2-40B4-BE49-F238E27FC236}">
                <a16:creationId xmlns:a16="http://schemas.microsoft.com/office/drawing/2014/main" id="{86DFB32E-E53E-0F80-A55D-4212D6BD9BD8}"/>
              </a:ext>
            </a:extLst>
          </p:cNvPr>
          <p:cNvSpPr/>
          <p:nvPr/>
        </p:nvSpPr>
        <p:spPr>
          <a:xfrm flipH="1">
            <a:off x="4723858" y="5456318"/>
            <a:ext cx="135911" cy="173965"/>
          </a:xfrm>
          <a:custGeom>
            <a:avLst/>
            <a:gdLst/>
            <a:ahLst/>
            <a:cxnLst/>
            <a:rect l="l" t="t" r="r" b="b"/>
            <a:pathLst>
              <a:path w="271893" h="348023">
                <a:moveTo>
                  <a:pt x="271893" y="0"/>
                </a:moveTo>
                <a:lnTo>
                  <a:pt x="0" y="0"/>
                </a:lnTo>
                <a:lnTo>
                  <a:pt x="0" y="348023"/>
                </a:lnTo>
                <a:lnTo>
                  <a:pt x="271893" y="348023"/>
                </a:lnTo>
                <a:lnTo>
                  <a:pt x="27189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78" name="Freeform 22">
            <a:extLst>
              <a:ext uri="{FF2B5EF4-FFF2-40B4-BE49-F238E27FC236}">
                <a16:creationId xmlns:a16="http://schemas.microsoft.com/office/drawing/2014/main" id="{0452CC9F-68A9-110B-57E6-322E449AF24E}"/>
              </a:ext>
            </a:extLst>
          </p:cNvPr>
          <p:cNvSpPr/>
          <p:nvPr/>
        </p:nvSpPr>
        <p:spPr>
          <a:xfrm flipH="1">
            <a:off x="2578259" y="2675887"/>
            <a:ext cx="109498" cy="140159"/>
          </a:xfrm>
          <a:custGeom>
            <a:avLst/>
            <a:gdLst/>
            <a:ahLst/>
            <a:cxnLst/>
            <a:rect l="l" t="t" r="r" b="b"/>
            <a:pathLst>
              <a:path w="219054" h="280389">
                <a:moveTo>
                  <a:pt x="219053" y="0"/>
                </a:moveTo>
                <a:lnTo>
                  <a:pt x="0" y="0"/>
                </a:lnTo>
                <a:lnTo>
                  <a:pt x="0" y="280389"/>
                </a:lnTo>
                <a:lnTo>
                  <a:pt x="219053" y="280389"/>
                </a:lnTo>
                <a:lnTo>
                  <a:pt x="21905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79" name="TextBox 23">
            <a:extLst>
              <a:ext uri="{FF2B5EF4-FFF2-40B4-BE49-F238E27FC236}">
                <a16:creationId xmlns:a16="http://schemas.microsoft.com/office/drawing/2014/main" id="{E2D08A7F-1B0C-990B-8229-DF731FE2F449}"/>
              </a:ext>
            </a:extLst>
          </p:cNvPr>
          <p:cNvSpPr txBox="1"/>
          <p:nvPr/>
        </p:nvSpPr>
        <p:spPr>
          <a:xfrm>
            <a:off x="2538196" y="1442313"/>
            <a:ext cx="57184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Content library</a:t>
            </a:r>
          </a:p>
        </p:txBody>
      </p:sp>
      <p:sp>
        <p:nvSpPr>
          <p:cNvPr id="80" name="TextBox 24">
            <a:extLst>
              <a:ext uri="{FF2B5EF4-FFF2-40B4-BE49-F238E27FC236}">
                <a16:creationId xmlns:a16="http://schemas.microsoft.com/office/drawing/2014/main" id="{E232F0AF-81D6-3D67-0110-F117FCAB0420}"/>
              </a:ext>
            </a:extLst>
          </p:cNvPr>
          <p:cNvSpPr txBox="1"/>
          <p:nvPr/>
        </p:nvSpPr>
        <p:spPr>
          <a:xfrm>
            <a:off x="3405646" y="1442312"/>
            <a:ext cx="57184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Reunion Meetups</a:t>
            </a:r>
          </a:p>
        </p:txBody>
      </p:sp>
      <p:sp>
        <p:nvSpPr>
          <p:cNvPr id="81" name="TextBox 25">
            <a:extLst>
              <a:ext uri="{FF2B5EF4-FFF2-40B4-BE49-F238E27FC236}">
                <a16:creationId xmlns:a16="http://schemas.microsoft.com/office/drawing/2014/main" id="{C6E1303B-B9C3-F61C-BD33-473621DB2388}"/>
              </a:ext>
            </a:extLst>
          </p:cNvPr>
          <p:cNvSpPr txBox="1"/>
          <p:nvPr/>
        </p:nvSpPr>
        <p:spPr>
          <a:xfrm>
            <a:off x="4273096" y="1384840"/>
            <a:ext cx="765211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Social media comments and interaction</a:t>
            </a:r>
          </a:p>
        </p:txBody>
      </p:sp>
      <p:sp>
        <p:nvSpPr>
          <p:cNvPr id="82" name="TextBox 26">
            <a:extLst>
              <a:ext uri="{FF2B5EF4-FFF2-40B4-BE49-F238E27FC236}">
                <a16:creationId xmlns:a16="http://schemas.microsoft.com/office/drawing/2014/main" id="{5CC3909B-998A-4670-A137-3ED435C64239}"/>
              </a:ext>
            </a:extLst>
          </p:cNvPr>
          <p:cNvSpPr txBox="1"/>
          <p:nvPr/>
        </p:nvSpPr>
        <p:spPr>
          <a:xfrm rot="21313817">
            <a:off x="4653626" y="1794157"/>
            <a:ext cx="989146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"/>
              </a:lnSpc>
              <a:spcBef>
                <a:spcPct val="0"/>
              </a:spcBef>
            </a:pPr>
            <a:r>
              <a:rPr lang="en-US" sz="753">
                <a:solidFill>
                  <a:srgbClr val="FF3131"/>
                </a:solidFill>
                <a:latin typeface="Bangers"/>
                <a:ea typeface="Bangers"/>
                <a:cs typeface="Bangers"/>
                <a:sym typeface="Bangers"/>
              </a:rPr>
              <a:t>reply to everyone still </a:t>
            </a:r>
          </a:p>
          <a:p>
            <a:pPr algn="ctr">
              <a:lnSpc>
                <a:spcPts val="686"/>
              </a:lnSpc>
              <a:spcBef>
                <a:spcPct val="0"/>
              </a:spcBef>
            </a:pPr>
            <a:r>
              <a:rPr lang="en-US" sz="753">
                <a:solidFill>
                  <a:srgbClr val="FF3131"/>
                </a:solidFill>
                <a:latin typeface="Bangers"/>
                <a:ea typeface="Bangers"/>
                <a:cs typeface="Bangers"/>
                <a:sym typeface="Bangers"/>
              </a:rPr>
              <a:t>engaging</a:t>
            </a:r>
          </a:p>
        </p:txBody>
      </p:sp>
      <p:sp>
        <p:nvSpPr>
          <p:cNvPr id="83" name="TextBox 27">
            <a:extLst>
              <a:ext uri="{FF2B5EF4-FFF2-40B4-BE49-F238E27FC236}">
                <a16:creationId xmlns:a16="http://schemas.microsoft.com/office/drawing/2014/main" id="{699947D3-471A-AC95-54D5-002016CEB775}"/>
              </a:ext>
            </a:extLst>
          </p:cNvPr>
          <p:cNvSpPr txBox="1"/>
          <p:nvPr/>
        </p:nvSpPr>
        <p:spPr>
          <a:xfrm>
            <a:off x="2151344" y="952602"/>
            <a:ext cx="57184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Post-event Surveys</a:t>
            </a:r>
          </a:p>
        </p:txBody>
      </p:sp>
      <p:sp>
        <p:nvSpPr>
          <p:cNvPr id="84" name="TextBox 28">
            <a:extLst>
              <a:ext uri="{FF2B5EF4-FFF2-40B4-BE49-F238E27FC236}">
                <a16:creationId xmlns:a16="http://schemas.microsoft.com/office/drawing/2014/main" id="{1BD2D299-B847-8161-0C07-B832C158C162}"/>
              </a:ext>
            </a:extLst>
          </p:cNvPr>
          <p:cNvSpPr txBox="1"/>
          <p:nvPr/>
        </p:nvSpPr>
        <p:spPr>
          <a:xfrm>
            <a:off x="2942930" y="952602"/>
            <a:ext cx="57184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Alumni network</a:t>
            </a:r>
          </a:p>
        </p:txBody>
      </p:sp>
      <p:sp>
        <p:nvSpPr>
          <p:cNvPr id="85" name="TextBox 29">
            <a:extLst>
              <a:ext uri="{FF2B5EF4-FFF2-40B4-BE49-F238E27FC236}">
                <a16:creationId xmlns:a16="http://schemas.microsoft.com/office/drawing/2014/main" id="{5AA4466F-FCFD-B4C9-B1B1-5F842E2F902E}"/>
              </a:ext>
            </a:extLst>
          </p:cNvPr>
          <p:cNvSpPr txBox="1"/>
          <p:nvPr/>
        </p:nvSpPr>
        <p:spPr>
          <a:xfrm>
            <a:off x="3734511" y="952602"/>
            <a:ext cx="57184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Online Community</a:t>
            </a:r>
          </a:p>
        </p:txBody>
      </p:sp>
      <p:sp>
        <p:nvSpPr>
          <p:cNvPr id="86" name="TextBox 30">
            <a:extLst>
              <a:ext uri="{FF2B5EF4-FFF2-40B4-BE49-F238E27FC236}">
                <a16:creationId xmlns:a16="http://schemas.microsoft.com/office/drawing/2014/main" id="{83EFCB77-1B5E-73E5-C4D9-AC7F78BE38BD}"/>
              </a:ext>
            </a:extLst>
          </p:cNvPr>
          <p:cNvSpPr txBox="1"/>
          <p:nvPr/>
        </p:nvSpPr>
        <p:spPr>
          <a:xfrm>
            <a:off x="4526094" y="952600"/>
            <a:ext cx="899062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Virtual Follow-up Sessions</a:t>
            </a:r>
          </a:p>
        </p:txBody>
      </p:sp>
      <p:sp>
        <p:nvSpPr>
          <p:cNvPr id="87" name="TextBox 31">
            <a:extLst>
              <a:ext uri="{FF2B5EF4-FFF2-40B4-BE49-F238E27FC236}">
                <a16:creationId xmlns:a16="http://schemas.microsoft.com/office/drawing/2014/main" id="{F675E224-B3E9-8FE0-8F39-53113EDB352C}"/>
              </a:ext>
            </a:extLst>
          </p:cNvPr>
          <p:cNvSpPr txBox="1"/>
          <p:nvPr/>
        </p:nvSpPr>
        <p:spPr>
          <a:xfrm>
            <a:off x="2808467" y="6520516"/>
            <a:ext cx="828828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Networking concierge intro</a:t>
            </a:r>
          </a:p>
        </p:txBody>
      </p:sp>
      <p:sp>
        <p:nvSpPr>
          <p:cNvPr id="88" name="TextBox 32">
            <a:extLst>
              <a:ext uri="{FF2B5EF4-FFF2-40B4-BE49-F238E27FC236}">
                <a16:creationId xmlns:a16="http://schemas.microsoft.com/office/drawing/2014/main" id="{DCEAF12D-CB54-225C-4982-52FE119245D4}"/>
              </a:ext>
            </a:extLst>
          </p:cNvPr>
          <p:cNvSpPr txBox="1"/>
          <p:nvPr/>
        </p:nvSpPr>
        <p:spPr>
          <a:xfrm>
            <a:off x="4238365" y="6520516"/>
            <a:ext cx="529673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Airport reception</a:t>
            </a:r>
          </a:p>
        </p:txBody>
      </p:sp>
      <p:sp>
        <p:nvSpPr>
          <p:cNvPr id="89" name="TextBox 33">
            <a:extLst>
              <a:ext uri="{FF2B5EF4-FFF2-40B4-BE49-F238E27FC236}">
                <a16:creationId xmlns:a16="http://schemas.microsoft.com/office/drawing/2014/main" id="{AEADE576-DC71-28E8-938F-C2EA74F08E21}"/>
              </a:ext>
            </a:extLst>
          </p:cNvPr>
          <p:cNvSpPr txBox="1"/>
          <p:nvPr/>
        </p:nvSpPr>
        <p:spPr>
          <a:xfrm>
            <a:off x="2172595" y="5920443"/>
            <a:ext cx="842025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Know Before You go Webinar</a:t>
            </a:r>
          </a:p>
        </p:txBody>
      </p:sp>
      <p:sp>
        <p:nvSpPr>
          <p:cNvPr id="90" name="TextBox 34">
            <a:extLst>
              <a:ext uri="{FF2B5EF4-FFF2-40B4-BE49-F238E27FC236}">
                <a16:creationId xmlns:a16="http://schemas.microsoft.com/office/drawing/2014/main" id="{48A31E86-4254-3B0F-623B-DE13AEDFAA91}"/>
              </a:ext>
            </a:extLst>
          </p:cNvPr>
          <p:cNvSpPr txBox="1"/>
          <p:nvPr/>
        </p:nvSpPr>
        <p:spPr>
          <a:xfrm>
            <a:off x="3341402" y="5862973"/>
            <a:ext cx="891917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Personalized Agenda Creation and sessions saves</a:t>
            </a:r>
          </a:p>
        </p:txBody>
      </p:sp>
      <p:sp>
        <p:nvSpPr>
          <p:cNvPr id="91" name="TextBox 35">
            <a:extLst>
              <a:ext uri="{FF2B5EF4-FFF2-40B4-BE49-F238E27FC236}">
                <a16:creationId xmlns:a16="http://schemas.microsoft.com/office/drawing/2014/main" id="{4268F73C-E7D3-07E4-279A-29CB1249C924}"/>
              </a:ext>
            </a:extLst>
          </p:cNvPr>
          <p:cNvSpPr txBox="1"/>
          <p:nvPr/>
        </p:nvSpPr>
        <p:spPr>
          <a:xfrm>
            <a:off x="4560099" y="5862972"/>
            <a:ext cx="843810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Meetings booking and matchmaking</a:t>
            </a:r>
          </a:p>
        </p:txBody>
      </p:sp>
      <p:sp>
        <p:nvSpPr>
          <p:cNvPr id="92" name="TextBox 36">
            <a:extLst>
              <a:ext uri="{FF2B5EF4-FFF2-40B4-BE49-F238E27FC236}">
                <a16:creationId xmlns:a16="http://schemas.microsoft.com/office/drawing/2014/main" id="{E10F249F-1220-17F7-3F65-4065CABC0A11}"/>
              </a:ext>
            </a:extLst>
          </p:cNvPr>
          <p:cNvSpPr txBox="1"/>
          <p:nvPr/>
        </p:nvSpPr>
        <p:spPr>
          <a:xfrm>
            <a:off x="1806657" y="5205429"/>
            <a:ext cx="839808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Networking questionnaire and objectives</a:t>
            </a:r>
          </a:p>
        </p:txBody>
      </p:sp>
      <p:sp>
        <p:nvSpPr>
          <p:cNvPr id="93" name="TextBox 37">
            <a:extLst>
              <a:ext uri="{FF2B5EF4-FFF2-40B4-BE49-F238E27FC236}">
                <a16:creationId xmlns:a16="http://schemas.microsoft.com/office/drawing/2014/main" id="{CCF148B1-E81F-D98A-77EB-DF3A0FDB8D11}"/>
              </a:ext>
            </a:extLst>
          </p:cNvPr>
          <p:cNvSpPr txBox="1"/>
          <p:nvPr/>
        </p:nvSpPr>
        <p:spPr>
          <a:xfrm>
            <a:off x="5051362" y="5205427"/>
            <a:ext cx="718482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Hashtag engagement and replies</a:t>
            </a:r>
          </a:p>
        </p:txBody>
      </p:sp>
      <p:sp>
        <p:nvSpPr>
          <p:cNvPr id="94" name="TextBox 38">
            <a:extLst>
              <a:ext uri="{FF2B5EF4-FFF2-40B4-BE49-F238E27FC236}">
                <a16:creationId xmlns:a16="http://schemas.microsoft.com/office/drawing/2014/main" id="{80DE7C7A-5240-6763-0B5F-CC47346C471C}"/>
              </a:ext>
            </a:extLst>
          </p:cNvPr>
          <p:cNvSpPr txBox="1"/>
          <p:nvPr/>
        </p:nvSpPr>
        <p:spPr>
          <a:xfrm>
            <a:off x="2915496" y="5262902"/>
            <a:ext cx="377146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Event App</a:t>
            </a:r>
          </a:p>
        </p:txBody>
      </p:sp>
      <p:sp>
        <p:nvSpPr>
          <p:cNvPr id="95" name="TextBox 39">
            <a:extLst>
              <a:ext uri="{FF2B5EF4-FFF2-40B4-BE49-F238E27FC236}">
                <a16:creationId xmlns:a16="http://schemas.microsoft.com/office/drawing/2014/main" id="{054C65F4-2B82-3CB8-FD2A-B601A940E19A}"/>
              </a:ext>
            </a:extLst>
          </p:cNvPr>
          <p:cNvSpPr txBox="1"/>
          <p:nvPr/>
        </p:nvSpPr>
        <p:spPr>
          <a:xfrm>
            <a:off x="3561671" y="5205429"/>
            <a:ext cx="1220665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Pre-event Online Community/Slack/Group messaging </a:t>
            </a:r>
          </a:p>
        </p:txBody>
      </p:sp>
      <p:sp>
        <p:nvSpPr>
          <p:cNvPr id="96" name="TextBox 40">
            <a:extLst>
              <a:ext uri="{FF2B5EF4-FFF2-40B4-BE49-F238E27FC236}">
                <a16:creationId xmlns:a16="http://schemas.microsoft.com/office/drawing/2014/main" id="{005F118C-65AA-DEC3-D976-314E0AE652B5}"/>
              </a:ext>
            </a:extLst>
          </p:cNvPr>
          <p:cNvSpPr txBox="1"/>
          <p:nvPr/>
        </p:nvSpPr>
        <p:spPr>
          <a:xfrm>
            <a:off x="1789749" y="4350770"/>
            <a:ext cx="600270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Speaker meet-and-greets</a:t>
            </a:r>
          </a:p>
        </p:txBody>
      </p:sp>
      <p:sp>
        <p:nvSpPr>
          <p:cNvPr id="97" name="TextBox 41">
            <a:extLst>
              <a:ext uri="{FF2B5EF4-FFF2-40B4-BE49-F238E27FC236}">
                <a16:creationId xmlns:a16="http://schemas.microsoft.com/office/drawing/2014/main" id="{748E3788-C7D3-9DEB-A969-63ED32910FF3}"/>
              </a:ext>
            </a:extLst>
          </p:cNvPr>
          <p:cNvSpPr txBox="1"/>
          <p:nvPr/>
        </p:nvSpPr>
        <p:spPr>
          <a:xfrm>
            <a:off x="2534990" y="4350770"/>
            <a:ext cx="622371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Designed serendipity spaces</a:t>
            </a:r>
          </a:p>
        </p:txBody>
      </p:sp>
      <p:sp>
        <p:nvSpPr>
          <p:cNvPr id="98" name="TextBox 42">
            <a:extLst>
              <a:ext uri="{FF2B5EF4-FFF2-40B4-BE49-F238E27FC236}">
                <a16:creationId xmlns:a16="http://schemas.microsoft.com/office/drawing/2014/main" id="{F2D79E71-F808-363D-5719-037C7808AA4E}"/>
              </a:ext>
            </a:extLst>
          </p:cNvPr>
          <p:cNvSpPr txBox="1"/>
          <p:nvPr/>
        </p:nvSpPr>
        <p:spPr>
          <a:xfrm>
            <a:off x="3302332" y="4350770"/>
            <a:ext cx="463099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White space lounges</a:t>
            </a:r>
          </a:p>
        </p:txBody>
      </p:sp>
      <p:sp>
        <p:nvSpPr>
          <p:cNvPr id="99" name="TextBox 43">
            <a:extLst>
              <a:ext uri="{FF2B5EF4-FFF2-40B4-BE49-F238E27FC236}">
                <a16:creationId xmlns:a16="http://schemas.microsoft.com/office/drawing/2014/main" id="{13D48A9B-CB64-5A0C-3358-7B97B9109509}"/>
              </a:ext>
            </a:extLst>
          </p:cNvPr>
          <p:cNvSpPr txBox="1"/>
          <p:nvPr/>
        </p:nvSpPr>
        <p:spPr>
          <a:xfrm>
            <a:off x="3910399" y="4350770"/>
            <a:ext cx="529113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Group Wellness Activities</a:t>
            </a:r>
          </a:p>
        </p:txBody>
      </p:sp>
      <p:sp>
        <p:nvSpPr>
          <p:cNvPr id="100" name="TextBox 44">
            <a:extLst>
              <a:ext uri="{FF2B5EF4-FFF2-40B4-BE49-F238E27FC236}">
                <a16:creationId xmlns:a16="http://schemas.microsoft.com/office/drawing/2014/main" id="{A4FAD843-E9C4-AE21-7581-C9237F6D48E9}"/>
              </a:ext>
            </a:extLst>
          </p:cNvPr>
          <p:cNvSpPr txBox="1"/>
          <p:nvPr/>
        </p:nvSpPr>
        <p:spPr>
          <a:xfrm>
            <a:off x="4584480" y="4293296"/>
            <a:ext cx="626710" cy="462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Seated networking with table swaps</a:t>
            </a:r>
          </a:p>
        </p:txBody>
      </p:sp>
      <p:sp>
        <p:nvSpPr>
          <p:cNvPr id="101" name="TextBox 45">
            <a:extLst>
              <a:ext uri="{FF2B5EF4-FFF2-40B4-BE49-F238E27FC236}">
                <a16:creationId xmlns:a16="http://schemas.microsoft.com/office/drawing/2014/main" id="{2E24B718-0625-7FE8-5C94-F83B041763C2}"/>
              </a:ext>
            </a:extLst>
          </p:cNvPr>
          <p:cNvSpPr txBox="1"/>
          <p:nvPr/>
        </p:nvSpPr>
        <p:spPr>
          <a:xfrm>
            <a:off x="5356154" y="4408240"/>
            <a:ext cx="430595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Closing Party</a:t>
            </a:r>
          </a:p>
        </p:txBody>
      </p:sp>
      <p:sp>
        <p:nvSpPr>
          <p:cNvPr id="102" name="TextBox 46">
            <a:extLst>
              <a:ext uri="{FF2B5EF4-FFF2-40B4-BE49-F238E27FC236}">
                <a16:creationId xmlns:a16="http://schemas.microsoft.com/office/drawing/2014/main" id="{5CBFC801-1D40-AA07-E330-045059787531}"/>
              </a:ext>
            </a:extLst>
          </p:cNvPr>
          <p:cNvSpPr txBox="1"/>
          <p:nvPr/>
        </p:nvSpPr>
        <p:spPr>
          <a:xfrm>
            <a:off x="1753169" y="3738532"/>
            <a:ext cx="639627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Speed networking</a:t>
            </a:r>
          </a:p>
        </p:txBody>
      </p:sp>
      <p:sp>
        <p:nvSpPr>
          <p:cNvPr id="103" name="TextBox 47">
            <a:extLst>
              <a:ext uri="{FF2B5EF4-FFF2-40B4-BE49-F238E27FC236}">
                <a16:creationId xmlns:a16="http://schemas.microsoft.com/office/drawing/2014/main" id="{FEA31CDA-26D8-8A7F-942D-CC6F2A65A996}"/>
              </a:ext>
            </a:extLst>
          </p:cNvPr>
          <p:cNvSpPr txBox="1"/>
          <p:nvPr/>
        </p:nvSpPr>
        <p:spPr>
          <a:xfrm>
            <a:off x="2549809" y="3681061"/>
            <a:ext cx="512273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Buyer/</a:t>
            </a:r>
          </a:p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supplier meetings</a:t>
            </a:r>
          </a:p>
        </p:txBody>
      </p:sp>
      <p:sp>
        <p:nvSpPr>
          <p:cNvPr id="104" name="TextBox 48">
            <a:extLst>
              <a:ext uri="{FF2B5EF4-FFF2-40B4-BE49-F238E27FC236}">
                <a16:creationId xmlns:a16="http://schemas.microsoft.com/office/drawing/2014/main" id="{EBF57133-4553-67E0-9978-1EDB9460F10D}"/>
              </a:ext>
            </a:extLst>
          </p:cNvPr>
          <p:cNvSpPr txBox="1"/>
          <p:nvPr/>
        </p:nvSpPr>
        <p:spPr>
          <a:xfrm>
            <a:off x="3219097" y="3738532"/>
            <a:ext cx="579360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Scavenger hunt</a:t>
            </a:r>
          </a:p>
        </p:txBody>
      </p:sp>
      <p:sp>
        <p:nvSpPr>
          <p:cNvPr id="105" name="TextBox 49">
            <a:extLst>
              <a:ext uri="{FF2B5EF4-FFF2-40B4-BE49-F238E27FC236}">
                <a16:creationId xmlns:a16="http://schemas.microsoft.com/office/drawing/2014/main" id="{A86E3058-CBC8-1454-6F93-30AB6836C234}"/>
              </a:ext>
            </a:extLst>
          </p:cNvPr>
          <p:cNvSpPr txBox="1"/>
          <p:nvPr/>
        </p:nvSpPr>
        <p:spPr>
          <a:xfrm>
            <a:off x="3955474" y="3738531"/>
            <a:ext cx="712965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Themed meal experiences</a:t>
            </a:r>
          </a:p>
        </p:txBody>
      </p:sp>
      <p:sp>
        <p:nvSpPr>
          <p:cNvPr id="106" name="TextBox 50">
            <a:extLst>
              <a:ext uri="{FF2B5EF4-FFF2-40B4-BE49-F238E27FC236}">
                <a16:creationId xmlns:a16="http://schemas.microsoft.com/office/drawing/2014/main" id="{004BD022-0D14-8811-BB1C-279F6AD72BA5}"/>
              </a:ext>
            </a:extLst>
          </p:cNvPr>
          <p:cNvSpPr txBox="1"/>
          <p:nvPr/>
        </p:nvSpPr>
        <p:spPr>
          <a:xfrm>
            <a:off x="4825453" y="3681057"/>
            <a:ext cx="997884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Identity, job role or interest-based microevents</a:t>
            </a:r>
          </a:p>
        </p:txBody>
      </p:sp>
      <p:sp>
        <p:nvSpPr>
          <p:cNvPr id="107" name="TextBox 51">
            <a:extLst>
              <a:ext uri="{FF2B5EF4-FFF2-40B4-BE49-F238E27FC236}">
                <a16:creationId xmlns:a16="http://schemas.microsoft.com/office/drawing/2014/main" id="{9CFBFD08-1FDA-0751-E570-533625EE13CA}"/>
              </a:ext>
            </a:extLst>
          </p:cNvPr>
          <p:cNvSpPr txBox="1"/>
          <p:nvPr/>
        </p:nvSpPr>
        <p:spPr>
          <a:xfrm>
            <a:off x="1855130" y="3068821"/>
            <a:ext cx="718482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Networking ambassador welcome</a:t>
            </a:r>
          </a:p>
        </p:txBody>
      </p:sp>
      <p:sp>
        <p:nvSpPr>
          <p:cNvPr id="108" name="TextBox 52">
            <a:extLst>
              <a:ext uri="{FF2B5EF4-FFF2-40B4-BE49-F238E27FC236}">
                <a16:creationId xmlns:a16="http://schemas.microsoft.com/office/drawing/2014/main" id="{46DAFB8C-A4DC-605B-8BFA-ACA2CAAADE0D}"/>
              </a:ext>
            </a:extLst>
          </p:cNvPr>
          <p:cNvSpPr txBox="1"/>
          <p:nvPr/>
        </p:nvSpPr>
        <p:spPr>
          <a:xfrm>
            <a:off x="2747884" y="3068821"/>
            <a:ext cx="777128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Lunch and learn sessions opportunities</a:t>
            </a:r>
          </a:p>
        </p:txBody>
      </p:sp>
      <p:sp>
        <p:nvSpPr>
          <p:cNvPr id="109" name="TextBox 53">
            <a:extLst>
              <a:ext uri="{FF2B5EF4-FFF2-40B4-BE49-F238E27FC236}">
                <a16:creationId xmlns:a16="http://schemas.microsoft.com/office/drawing/2014/main" id="{79C3780F-5B2D-17F7-0B1D-2D3FE7BF4986}"/>
              </a:ext>
            </a:extLst>
          </p:cNvPr>
          <p:cNvSpPr txBox="1"/>
          <p:nvPr/>
        </p:nvSpPr>
        <p:spPr>
          <a:xfrm>
            <a:off x="3699285" y="3068821"/>
            <a:ext cx="718482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Attendees’ social posts highlights</a:t>
            </a:r>
          </a:p>
        </p:txBody>
      </p:sp>
      <p:sp>
        <p:nvSpPr>
          <p:cNvPr id="110" name="TextBox 54">
            <a:extLst>
              <a:ext uri="{FF2B5EF4-FFF2-40B4-BE49-F238E27FC236}">
                <a16:creationId xmlns:a16="http://schemas.microsoft.com/office/drawing/2014/main" id="{794E8820-B6BB-4E6E-E95E-9F36ED63A6FF}"/>
              </a:ext>
            </a:extLst>
          </p:cNvPr>
          <p:cNvSpPr txBox="1"/>
          <p:nvPr/>
        </p:nvSpPr>
        <p:spPr>
          <a:xfrm>
            <a:off x="4592040" y="3126292"/>
            <a:ext cx="321647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Social wall</a:t>
            </a:r>
          </a:p>
        </p:txBody>
      </p:sp>
      <p:sp>
        <p:nvSpPr>
          <p:cNvPr id="111" name="TextBox 55">
            <a:extLst>
              <a:ext uri="{FF2B5EF4-FFF2-40B4-BE49-F238E27FC236}">
                <a16:creationId xmlns:a16="http://schemas.microsoft.com/office/drawing/2014/main" id="{354DE063-F2F4-E63D-182B-3054A587828A}"/>
              </a:ext>
            </a:extLst>
          </p:cNvPr>
          <p:cNvSpPr txBox="1"/>
          <p:nvPr/>
        </p:nvSpPr>
        <p:spPr>
          <a:xfrm>
            <a:off x="5087960" y="3068819"/>
            <a:ext cx="633412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Moderated Interactive workshops</a:t>
            </a:r>
          </a:p>
        </p:txBody>
      </p:sp>
      <p:sp>
        <p:nvSpPr>
          <p:cNvPr id="112" name="TextBox 56">
            <a:extLst>
              <a:ext uri="{FF2B5EF4-FFF2-40B4-BE49-F238E27FC236}">
                <a16:creationId xmlns:a16="http://schemas.microsoft.com/office/drawing/2014/main" id="{C6FF092F-5069-A693-C075-908093B5CBFA}"/>
              </a:ext>
            </a:extLst>
          </p:cNvPr>
          <p:cNvSpPr txBox="1"/>
          <p:nvPr/>
        </p:nvSpPr>
        <p:spPr>
          <a:xfrm>
            <a:off x="1918214" y="2399112"/>
            <a:ext cx="718482" cy="34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Interactive Check-in and Welcome</a:t>
            </a:r>
          </a:p>
        </p:txBody>
      </p:sp>
      <p:sp>
        <p:nvSpPr>
          <p:cNvPr id="113" name="TextBox 57">
            <a:extLst>
              <a:ext uri="{FF2B5EF4-FFF2-40B4-BE49-F238E27FC236}">
                <a16:creationId xmlns:a16="http://schemas.microsoft.com/office/drawing/2014/main" id="{5AAE2E28-197F-1874-548C-90722FB830F6}"/>
              </a:ext>
            </a:extLst>
          </p:cNvPr>
          <p:cNvSpPr txBox="1"/>
          <p:nvPr/>
        </p:nvSpPr>
        <p:spPr>
          <a:xfrm>
            <a:off x="2725588" y="2341640"/>
            <a:ext cx="777741" cy="462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Networking objective based badges and ribbons</a:t>
            </a:r>
          </a:p>
        </p:txBody>
      </p:sp>
      <p:sp>
        <p:nvSpPr>
          <p:cNvPr id="114" name="TextBox 58">
            <a:extLst>
              <a:ext uri="{FF2B5EF4-FFF2-40B4-BE49-F238E27FC236}">
                <a16:creationId xmlns:a16="http://schemas.microsoft.com/office/drawing/2014/main" id="{60436D16-2177-4D24-D01C-368858AECEC1}"/>
              </a:ext>
            </a:extLst>
          </p:cNvPr>
          <p:cNvSpPr txBox="1"/>
          <p:nvPr/>
        </p:nvSpPr>
        <p:spPr>
          <a:xfrm>
            <a:off x="3592218" y="2456584"/>
            <a:ext cx="655789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First timers orientation</a:t>
            </a:r>
          </a:p>
        </p:txBody>
      </p:sp>
      <p:sp>
        <p:nvSpPr>
          <p:cNvPr id="115" name="TextBox 59">
            <a:extLst>
              <a:ext uri="{FF2B5EF4-FFF2-40B4-BE49-F238E27FC236}">
                <a16:creationId xmlns:a16="http://schemas.microsoft.com/office/drawing/2014/main" id="{B95F9A07-AAA1-AE08-FA1E-EA23127475F0}"/>
              </a:ext>
            </a:extLst>
          </p:cNvPr>
          <p:cNvSpPr txBox="1"/>
          <p:nvPr/>
        </p:nvSpPr>
        <p:spPr>
          <a:xfrm>
            <a:off x="5081509" y="2514055"/>
            <a:ext cx="576779" cy="11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Braindates</a:t>
            </a:r>
          </a:p>
        </p:txBody>
      </p:sp>
      <p:sp>
        <p:nvSpPr>
          <p:cNvPr id="116" name="TextBox 60">
            <a:extLst>
              <a:ext uri="{FF2B5EF4-FFF2-40B4-BE49-F238E27FC236}">
                <a16:creationId xmlns:a16="http://schemas.microsoft.com/office/drawing/2014/main" id="{DEE5DAE7-8DAC-4BA4-6073-5B5EE14EE07B}"/>
              </a:ext>
            </a:extLst>
          </p:cNvPr>
          <p:cNvSpPr txBox="1"/>
          <p:nvPr/>
        </p:nvSpPr>
        <p:spPr>
          <a:xfrm>
            <a:off x="4336897" y="2456584"/>
            <a:ext cx="655723" cy="23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"/>
              </a:lnSpc>
              <a:spcBef>
                <a:spcPct val="0"/>
              </a:spcBef>
            </a:pPr>
            <a:r>
              <a:rPr lang="en-US" sz="804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Group icebreakers</a:t>
            </a:r>
          </a:p>
        </p:txBody>
      </p:sp>
      <p:sp>
        <p:nvSpPr>
          <p:cNvPr id="117" name="TextBox 61">
            <a:extLst>
              <a:ext uri="{FF2B5EF4-FFF2-40B4-BE49-F238E27FC236}">
                <a16:creationId xmlns:a16="http://schemas.microsoft.com/office/drawing/2014/main" id="{670302F2-B1D1-85D3-BB0F-B13B06AD23E2}"/>
              </a:ext>
            </a:extLst>
          </p:cNvPr>
          <p:cNvSpPr txBox="1"/>
          <p:nvPr/>
        </p:nvSpPr>
        <p:spPr>
          <a:xfrm rot="21533688">
            <a:off x="1856174" y="2848451"/>
            <a:ext cx="1612749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"/>
              </a:lnSpc>
              <a:spcBef>
                <a:spcPct val="0"/>
              </a:spcBef>
            </a:pPr>
            <a:r>
              <a:rPr lang="en-US" sz="753">
                <a:solidFill>
                  <a:srgbClr val="FF3131"/>
                </a:solidFill>
                <a:latin typeface="Bangers"/>
                <a:ea typeface="Bangers"/>
                <a:cs typeface="Bangers"/>
                <a:sym typeface="Bangers"/>
              </a:rPr>
              <a:t>add music and refreshments</a:t>
            </a:r>
          </a:p>
        </p:txBody>
      </p:sp>
      <p:sp>
        <p:nvSpPr>
          <p:cNvPr id="118" name="TextBox 64">
            <a:extLst>
              <a:ext uri="{FF2B5EF4-FFF2-40B4-BE49-F238E27FC236}">
                <a16:creationId xmlns:a16="http://schemas.microsoft.com/office/drawing/2014/main" id="{C32BABB3-F508-C123-5181-EE54221C9065}"/>
              </a:ext>
            </a:extLst>
          </p:cNvPr>
          <p:cNvSpPr txBox="1"/>
          <p:nvPr/>
        </p:nvSpPr>
        <p:spPr>
          <a:xfrm rot="21440850">
            <a:off x="4139378" y="5689188"/>
            <a:ext cx="130435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"/>
              </a:lnSpc>
              <a:spcBef>
                <a:spcPct val="0"/>
              </a:spcBef>
            </a:pPr>
            <a:r>
              <a:rPr lang="en-US" sz="753">
                <a:solidFill>
                  <a:srgbClr val="FF3131"/>
                </a:solidFill>
                <a:latin typeface="Bangers"/>
                <a:ea typeface="Bangers"/>
                <a:cs typeface="Bangers"/>
                <a:sym typeface="Bangers"/>
              </a:rPr>
              <a:t>Allows early networking</a:t>
            </a:r>
          </a:p>
        </p:txBody>
      </p:sp>
      <p:sp>
        <p:nvSpPr>
          <p:cNvPr id="119" name="Freeform 65">
            <a:extLst>
              <a:ext uri="{FF2B5EF4-FFF2-40B4-BE49-F238E27FC236}">
                <a16:creationId xmlns:a16="http://schemas.microsoft.com/office/drawing/2014/main" id="{64A5D3DE-635B-CDE3-F8AF-5D7240A14360}"/>
              </a:ext>
            </a:extLst>
          </p:cNvPr>
          <p:cNvSpPr/>
          <p:nvPr/>
        </p:nvSpPr>
        <p:spPr>
          <a:xfrm flipH="1">
            <a:off x="5038306" y="1604141"/>
            <a:ext cx="109498" cy="140159"/>
          </a:xfrm>
          <a:custGeom>
            <a:avLst/>
            <a:gdLst/>
            <a:ahLst/>
            <a:cxnLst/>
            <a:rect l="l" t="t" r="r" b="b"/>
            <a:pathLst>
              <a:path w="219054" h="280389">
                <a:moveTo>
                  <a:pt x="219054" y="0"/>
                </a:moveTo>
                <a:lnTo>
                  <a:pt x="0" y="0"/>
                </a:lnTo>
                <a:lnTo>
                  <a:pt x="0" y="280388"/>
                </a:lnTo>
                <a:lnTo>
                  <a:pt x="219054" y="280388"/>
                </a:lnTo>
                <a:lnTo>
                  <a:pt x="2190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A8049E81-4314-729F-6410-B00E7BACE749}"/>
              </a:ext>
            </a:extLst>
          </p:cNvPr>
          <p:cNvSpPr/>
          <p:nvPr/>
        </p:nvSpPr>
        <p:spPr>
          <a:xfrm>
            <a:off x="2868277" y="1995928"/>
            <a:ext cx="1839950" cy="29837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121" name="TextBox 63">
            <a:extLst>
              <a:ext uri="{FF2B5EF4-FFF2-40B4-BE49-F238E27FC236}">
                <a16:creationId xmlns:a16="http://schemas.microsoft.com/office/drawing/2014/main" id="{FC4BA20C-5CAD-21F0-4620-222731D3A8D0}"/>
              </a:ext>
            </a:extLst>
          </p:cNvPr>
          <p:cNvSpPr txBox="1"/>
          <p:nvPr/>
        </p:nvSpPr>
        <p:spPr>
          <a:xfrm>
            <a:off x="3157095" y="2026950"/>
            <a:ext cx="1262315" cy="23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6"/>
              </a:lnSpc>
              <a:spcBef>
                <a:spcPct val="0"/>
              </a:spcBef>
            </a:pPr>
            <a:r>
              <a:rPr lang="en-US" sz="1376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After the Event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2E8BDAA1-723A-83EE-2117-84992C17F375}"/>
              </a:ext>
            </a:extLst>
          </p:cNvPr>
          <p:cNvSpPr/>
          <p:nvPr/>
        </p:nvSpPr>
        <p:spPr>
          <a:xfrm>
            <a:off x="2921788" y="4819488"/>
            <a:ext cx="1732922" cy="29837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123" name="TextBox 18">
            <a:extLst>
              <a:ext uri="{FF2B5EF4-FFF2-40B4-BE49-F238E27FC236}">
                <a16:creationId xmlns:a16="http://schemas.microsoft.com/office/drawing/2014/main" id="{FE4E8958-6CB5-DD9D-81B3-5FBA4F2A9092}"/>
              </a:ext>
            </a:extLst>
          </p:cNvPr>
          <p:cNvSpPr txBox="1"/>
          <p:nvPr/>
        </p:nvSpPr>
        <p:spPr>
          <a:xfrm>
            <a:off x="3036764" y="4848522"/>
            <a:ext cx="1502979" cy="234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26"/>
              </a:lnSpc>
              <a:spcBef>
                <a:spcPct val="0"/>
              </a:spcBef>
            </a:pPr>
            <a:r>
              <a:rPr lang="en-US" sz="1376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During The Event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586C33B2-A0E0-B88E-1C8E-BCB20C05F751}"/>
              </a:ext>
            </a:extLst>
          </p:cNvPr>
          <p:cNvSpPr/>
          <p:nvPr/>
        </p:nvSpPr>
        <p:spPr>
          <a:xfrm>
            <a:off x="2921788" y="6877050"/>
            <a:ext cx="1732922" cy="29837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125" name="TextBox 62">
            <a:extLst>
              <a:ext uri="{FF2B5EF4-FFF2-40B4-BE49-F238E27FC236}">
                <a16:creationId xmlns:a16="http://schemas.microsoft.com/office/drawing/2014/main" id="{2D58EBE3-49FE-BF8A-49EE-152022FFB6EB}"/>
              </a:ext>
            </a:extLst>
          </p:cNvPr>
          <p:cNvSpPr txBox="1"/>
          <p:nvPr/>
        </p:nvSpPr>
        <p:spPr>
          <a:xfrm>
            <a:off x="3094062" y="6904505"/>
            <a:ext cx="1388374" cy="23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6"/>
              </a:lnSpc>
              <a:spcBef>
                <a:spcPct val="0"/>
              </a:spcBef>
            </a:pPr>
            <a:r>
              <a:rPr lang="en-US" sz="1376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Before the Event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58520ED-C5CA-1A7F-CA70-D212FB25E9DE}"/>
              </a:ext>
            </a:extLst>
          </p:cNvPr>
          <p:cNvSpPr txBox="1"/>
          <p:nvPr/>
        </p:nvSpPr>
        <p:spPr>
          <a:xfrm>
            <a:off x="1267250" y="-15842"/>
            <a:ext cx="4780701" cy="66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1"/>
              </a:lnSpc>
            </a:pPr>
            <a:r>
              <a:rPr lang="en-US" sz="3200" b="1" dirty="0" err="1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Connection</a:t>
            </a:r>
            <a:r>
              <a:rPr lang="en-US" sz="3200" b="1" dirty="0" err="1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Map</a:t>
            </a:r>
            <a:endParaRPr lang="en-US" sz="3200" b="1" dirty="0">
              <a:solidFill>
                <a:srgbClr val="C36ADA"/>
              </a:solidFill>
              <a:latin typeface="Inter 1 Heavy"/>
              <a:ea typeface="Inter 1 Heavy"/>
              <a:cs typeface="Inter 1 Heavy"/>
              <a:sym typeface="Inter 1 Heavy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>
            <a:extLst>
              <a:ext uri="{FF2B5EF4-FFF2-40B4-BE49-F238E27FC236}">
                <a16:creationId xmlns:a16="http://schemas.microsoft.com/office/drawing/2014/main" id="{57BAEE20-A9AF-26C7-47BA-C0D5241DBCCE}"/>
              </a:ext>
            </a:extLst>
          </p:cNvPr>
          <p:cNvSpPr/>
          <p:nvPr/>
        </p:nvSpPr>
        <p:spPr>
          <a:xfrm>
            <a:off x="4617833" y="2209800"/>
            <a:ext cx="2240167" cy="3149622"/>
          </a:xfrm>
          <a:custGeom>
            <a:avLst/>
            <a:gdLst/>
            <a:ahLst/>
            <a:cxnLst/>
            <a:rect l="l" t="t" r="r" b="b"/>
            <a:pathLst>
              <a:path w="3361127" h="4725663">
                <a:moveTo>
                  <a:pt x="0" y="0"/>
                </a:moveTo>
                <a:lnTo>
                  <a:pt x="3361128" y="0"/>
                </a:lnTo>
                <a:lnTo>
                  <a:pt x="3361128" y="4725662"/>
                </a:lnTo>
                <a:lnTo>
                  <a:pt x="0" y="4725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7009923D-B22A-C18A-6577-CD78C6E6542A}"/>
              </a:ext>
            </a:extLst>
          </p:cNvPr>
          <p:cNvSpPr/>
          <p:nvPr/>
        </p:nvSpPr>
        <p:spPr>
          <a:xfrm>
            <a:off x="4182719" y="1943745"/>
            <a:ext cx="870229" cy="3681732"/>
          </a:xfrm>
          <a:custGeom>
            <a:avLst/>
            <a:gdLst/>
            <a:ahLst/>
            <a:cxnLst/>
            <a:rect l="l" t="t" r="r" b="b"/>
            <a:pathLst>
              <a:path w="1305682" h="5524038">
                <a:moveTo>
                  <a:pt x="0" y="0"/>
                </a:moveTo>
                <a:lnTo>
                  <a:pt x="1305682" y="0"/>
                </a:lnTo>
                <a:lnTo>
                  <a:pt x="1305682" y="5524038"/>
                </a:lnTo>
                <a:lnTo>
                  <a:pt x="0" y="552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F6BDB2A-E5DA-5CCA-B39B-069A85F2B65E}"/>
              </a:ext>
            </a:extLst>
          </p:cNvPr>
          <p:cNvSpPr txBox="1"/>
          <p:nvPr/>
        </p:nvSpPr>
        <p:spPr>
          <a:xfrm>
            <a:off x="5191199" y="2471538"/>
            <a:ext cx="1086600" cy="214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0"/>
              </a:lnSpc>
              <a:spcBef>
                <a:spcPct val="0"/>
              </a:spcBef>
            </a:pPr>
            <a:r>
              <a:rPr lang="en-US" sz="1622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Website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989AD7EB-5320-DB2C-5D15-DB07C98B59FD}"/>
              </a:ext>
            </a:extLst>
          </p:cNvPr>
          <p:cNvSpPr txBox="1"/>
          <p:nvPr/>
        </p:nvSpPr>
        <p:spPr>
          <a:xfrm>
            <a:off x="5299387" y="3711460"/>
            <a:ext cx="870229" cy="214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0"/>
              </a:lnSpc>
              <a:spcBef>
                <a:spcPct val="0"/>
              </a:spcBef>
            </a:pPr>
            <a:r>
              <a:rPr lang="en-US" sz="1622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Airport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84631524-CD0A-5375-DCE6-BD64D19DC357}"/>
              </a:ext>
            </a:extLst>
          </p:cNvPr>
          <p:cNvSpPr txBox="1"/>
          <p:nvPr/>
        </p:nvSpPr>
        <p:spPr>
          <a:xfrm>
            <a:off x="5341381" y="4934887"/>
            <a:ext cx="786242" cy="214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0"/>
              </a:lnSpc>
              <a:spcBef>
                <a:spcPct val="0"/>
              </a:spcBef>
            </a:pPr>
            <a:r>
              <a:rPr lang="en-US" sz="1622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Hotel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DBB3F9CE-DABF-6D68-33FB-71911DB0F364}"/>
              </a:ext>
            </a:extLst>
          </p:cNvPr>
          <p:cNvSpPr txBox="1"/>
          <p:nvPr/>
        </p:nvSpPr>
        <p:spPr>
          <a:xfrm>
            <a:off x="457200" y="1437814"/>
            <a:ext cx="3482739" cy="469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54"/>
              </a:lnSpc>
            </a:pPr>
            <a:r>
              <a:rPr lang="en-US" sz="5765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The event starts </a:t>
            </a:r>
            <a:r>
              <a:rPr lang="en-US" sz="5765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before</a:t>
            </a:r>
            <a:r>
              <a:rPr lang="en-US" sz="5765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 the event starts. </a:t>
            </a:r>
          </a:p>
        </p:txBody>
      </p:sp>
      <p:grpSp>
        <p:nvGrpSpPr>
          <p:cNvPr id="21" name="Group 6">
            <a:extLst>
              <a:ext uri="{FF2B5EF4-FFF2-40B4-BE49-F238E27FC236}">
                <a16:creationId xmlns:a16="http://schemas.microsoft.com/office/drawing/2014/main" id="{A05CBA7B-8D49-5D4D-71DE-DEFC1539D17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C9CD9AB6-F9F6-ED09-B5DE-EC8C2ADFFB2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3889DDEC-B6D0-1254-254C-337A9DDAA82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4" name="Group 6">
            <a:extLst>
              <a:ext uri="{FF2B5EF4-FFF2-40B4-BE49-F238E27FC236}">
                <a16:creationId xmlns:a16="http://schemas.microsoft.com/office/drawing/2014/main" id="{1C70AB10-6FF8-23B0-3326-8C676C489AB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44B15E11-521A-DAFD-0179-3C5551137E88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872991DE-BBB8-F1BB-8AA4-81D93289D20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57368" y="2976740"/>
            <a:ext cx="5359016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1"/>
              </a:lnSpc>
            </a:pPr>
            <a:r>
              <a:rPr lang="en-US" sz="5611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REGISTRATION</a:t>
            </a:r>
          </a:p>
          <a:p>
            <a:pPr algn="ctr">
              <a:lnSpc>
                <a:spcPts val="5611"/>
              </a:lnSpc>
            </a:pPr>
            <a:r>
              <a:rPr lang="en-US" sz="5611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IN 2025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2DD4A519-40AC-7C12-9D0A-2F9D3C71C6B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24EBB14-237B-8E37-EC78-1C812750DF8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D617D142-DE1C-12B1-6437-5B93345356D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84A4D097-7F0A-D9E7-9CCF-F691223C0F44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B459AED-3960-18D3-7186-7875CD0EDA2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60363892-88F4-B210-C1C6-AA701AA2DB4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380877" y="2743201"/>
            <a:ext cx="6553450" cy="1655344"/>
          </a:xfrm>
          <a:custGeom>
            <a:avLst/>
            <a:gdLst/>
            <a:ahLst/>
            <a:cxnLst/>
            <a:rect l="l" t="t" r="r" b="b"/>
            <a:pathLst>
              <a:path w="13708378" h="3462616">
                <a:moveTo>
                  <a:pt x="0" y="0"/>
                </a:moveTo>
                <a:lnTo>
                  <a:pt x="13708378" y="0"/>
                </a:lnTo>
                <a:lnTo>
                  <a:pt x="13708378" y="3462617"/>
                </a:lnTo>
                <a:lnTo>
                  <a:pt x="0" y="346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526" b="-41049"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56ED889D-3D93-1E97-A6AC-B7B60748EF8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DA3913B-AFD2-F6B3-8CE9-824DE9C4AEE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85574C6F-0A59-9635-B1C2-985A54E1DB8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3236C9ED-4BC5-8800-C686-CFAC0EF75D6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83DA656-3310-B5BC-D6F9-8F90F72262D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6D5A48B7-0EBD-0CAE-4045-0894849A8A5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1480" y="2011681"/>
            <a:ext cx="6492240" cy="329184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765777" y="3896038"/>
            <a:ext cx="1552032" cy="413296"/>
          </a:xfrm>
          <a:custGeom>
            <a:avLst/>
            <a:gdLst/>
            <a:ahLst/>
            <a:cxnLst/>
            <a:rect l="l" t="t" r="r" b="b"/>
            <a:pathLst>
              <a:path w="5173441" h="1377652">
                <a:moveTo>
                  <a:pt x="0" y="0"/>
                </a:moveTo>
                <a:lnTo>
                  <a:pt x="5173441" y="0"/>
                </a:lnTo>
                <a:lnTo>
                  <a:pt x="5173441" y="1377651"/>
                </a:lnTo>
                <a:lnTo>
                  <a:pt x="0" y="1377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702" t="-65693" r="-32953" b="-147224"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1" name="Group 11"/>
          <p:cNvGrpSpPr/>
          <p:nvPr/>
        </p:nvGrpSpPr>
        <p:grpSpPr>
          <a:xfrm>
            <a:off x="3657601" y="4080509"/>
            <a:ext cx="1688445" cy="53009"/>
            <a:chOff x="0" y="0"/>
            <a:chExt cx="1111733" cy="349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1733" cy="34903"/>
            </a:xfrm>
            <a:custGeom>
              <a:avLst/>
              <a:gdLst/>
              <a:ahLst/>
              <a:cxnLst/>
              <a:rect l="l" t="t" r="r" b="b"/>
              <a:pathLst>
                <a:path w="1111733" h="34903">
                  <a:moveTo>
                    <a:pt x="0" y="0"/>
                  </a:moveTo>
                  <a:lnTo>
                    <a:pt x="1111733" y="0"/>
                  </a:lnTo>
                  <a:lnTo>
                    <a:pt x="1111733" y="34903"/>
                  </a:lnTo>
                  <a:lnTo>
                    <a:pt x="0" y="349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11733" cy="7300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370002" y="3063472"/>
            <a:ext cx="2222465" cy="228979"/>
            <a:chOff x="0" y="0"/>
            <a:chExt cx="1463352" cy="1507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352" cy="150768"/>
            </a:xfrm>
            <a:custGeom>
              <a:avLst/>
              <a:gdLst/>
              <a:ahLst/>
              <a:cxnLst/>
              <a:rect l="l" t="t" r="r" b="b"/>
              <a:pathLst>
                <a:path w="1463352" h="150768">
                  <a:moveTo>
                    <a:pt x="0" y="0"/>
                  </a:moveTo>
                  <a:lnTo>
                    <a:pt x="1463352" y="0"/>
                  </a:lnTo>
                  <a:lnTo>
                    <a:pt x="1463352" y="150768"/>
                  </a:lnTo>
                  <a:lnTo>
                    <a:pt x="0" y="150768"/>
                  </a:lnTo>
                  <a:close/>
                </a:path>
              </a:pathLst>
            </a:custGeom>
            <a:solidFill>
              <a:srgbClr val="F6F1E6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463352" cy="18886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70002" y="3509278"/>
            <a:ext cx="2222465" cy="228979"/>
            <a:chOff x="0" y="0"/>
            <a:chExt cx="1463352" cy="1507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352" cy="150768"/>
            </a:xfrm>
            <a:custGeom>
              <a:avLst/>
              <a:gdLst/>
              <a:ahLst/>
              <a:cxnLst/>
              <a:rect l="l" t="t" r="r" b="b"/>
              <a:pathLst>
                <a:path w="1463352" h="150768">
                  <a:moveTo>
                    <a:pt x="0" y="0"/>
                  </a:moveTo>
                  <a:lnTo>
                    <a:pt x="1463352" y="0"/>
                  </a:lnTo>
                  <a:lnTo>
                    <a:pt x="1463352" y="150768"/>
                  </a:lnTo>
                  <a:lnTo>
                    <a:pt x="0" y="150768"/>
                  </a:lnTo>
                  <a:close/>
                </a:path>
              </a:pathLst>
            </a:custGeom>
            <a:solidFill>
              <a:srgbClr val="F6F1E6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463352" cy="18886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763418" y="3030311"/>
            <a:ext cx="9672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8"/>
              </a:lnSpc>
            </a:pPr>
            <a:r>
              <a:rPr lang="en-US" sz="2388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NAME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63418" y="3477234"/>
            <a:ext cx="99633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8"/>
              </a:lnSpc>
            </a:pPr>
            <a:r>
              <a:rPr lang="en-US" sz="2388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EMAI﻿L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2736" y="3921923"/>
            <a:ext cx="164726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8"/>
              </a:lnSpc>
            </a:pPr>
            <a:r>
              <a:rPr lang="en-US" sz="2388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PAYMENT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9166" y="2201104"/>
            <a:ext cx="4999806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53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THE NEW </a:t>
            </a:r>
            <a:r>
              <a:rPr lang="en-US" sz="253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REGISTRATION </a:t>
            </a:r>
            <a:r>
              <a:rPr lang="en-US" sz="253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FORM</a:t>
            </a: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2E594A30-7BF2-ED84-4D3E-5509994F5C77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6DA09E24-DD43-E0CB-4FAE-F4E01D19661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F0A6C846-558F-DFDD-7D09-63CB9E9E0BA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7" name="Group 6">
            <a:extLst>
              <a:ext uri="{FF2B5EF4-FFF2-40B4-BE49-F238E27FC236}">
                <a16:creationId xmlns:a16="http://schemas.microsoft.com/office/drawing/2014/main" id="{6109C53C-7171-16AA-5A54-F138B00A6CF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52B7AAA0-7A3B-8933-B4B9-0916EF12A24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04894626-D59F-D9F5-FE59-E773117B04B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671797" y="700605"/>
            <a:ext cx="3971606" cy="5913989"/>
          </a:xfrm>
          <a:custGeom>
            <a:avLst/>
            <a:gdLst/>
            <a:ahLst/>
            <a:cxnLst/>
            <a:rect l="l" t="t" r="r" b="b"/>
            <a:pathLst>
              <a:path w="4385832" h="6530803">
                <a:moveTo>
                  <a:pt x="0" y="0"/>
                </a:moveTo>
                <a:lnTo>
                  <a:pt x="4385833" y="0"/>
                </a:lnTo>
                <a:lnTo>
                  <a:pt x="4385833" y="6530804"/>
                </a:lnTo>
                <a:lnTo>
                  <a:pt x="0" y="6530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4790" t="-11435"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516039C3-90B7-8F5F-38E3-F59FA554042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8D62E790-476A-E80C-9406-AC185463256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6DA46803-E2A6-7C18-CB38-3F697CFF1AC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F42A65D9-E7A2-AE07-113C-4873D6D0F702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E98CE41-73BC-392F-FCE2-CE3764D60EBC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32A1149E-E4C3-04D2-FEB0-8A5F1EB334C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50302" y="1447375"/>
            <a:ext cx="3545863" cy="3680346"/>
          </a:xfrm>
          <a:custGeom>
            <a:avLst/>
            <a:gdLst/>
            <a:ahLst/>
            <a:cxnLst/>
            <a:rect l="l" t="t" r="r" b="b"/>
            <a:pathLst>
              <a:path w="5357431" h="5560621">
                <a:moveTo>
                  <a:pt x="0" y="0"/>
                </a:moveTo>
                <a:lnTo>
                  <a:pt x="5357431" y="0"/>
                </a:lnTo>
                <a:lnTo>
                  <a:pt x="5357431" y="5560621"/>
                </a:lnTo>
                <a:lnTo>
                  <a:pt x="0" y="55606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412" r="-16053" b="-100000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112848" y="6172200"/>
            <a:ext cx="7089504" cy="267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40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THE WELCOME MATTERS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3415515" y="1905000"/>
            <a:ext cx="3844623" cy="2765095"/>
          </a:xfrm>
          <a:custGeom>
            <a:avLst/>
            <a:gdLst/>
            <a:ahLst/>
            <a:cxnLst/>
            <a:rect l="l" t="t" r="r" b="b"/>
            <a:pathLst>
              <a:path w="5808824" h="4177770">
                <a:moveTo>
                  <a:pt x="0" y="0"/>
                </a:moveTo>
                <a:lnTo>
                  <a:pt x="5808824" y="0"/>
                </a:lnTo>
                <a:lnTo>
                  <a:pt x="5808824" y="4177770"/>
                </a:lnTo>
                <a:lnTo>
                  <a:pt x="0" y="4177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0602" r="-12411" b="-28256"/>
            </a:stretch>
          </a:blipFill>
        </p:spPr>
        <p:txBody>
          <a:bodyPr/>
          <a:lstStyle/>
          <a:p>
            <a:endParaRPr lang="en-US" sz="37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F9EABF8E-0DBE-205F-D08E-3E6C659334EE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4A3C2C3-ACB6-6E13-FB51-00C15861706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97EA5C63-7202-A742-D6F4-D97B50B75F6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3B9BCF34-6450-29C3-16AA-D10D4D62DB1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3071EE64-90FB-551B-0E84-20E2EAAD9BD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B4B78583-26BC-991A-4FE8-78E57B10616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11480" y="2011681"/>
            <a:ext cx="6492240" cy="329184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9" name="Freeform 9"/>
          <p:cNvSpPr/>
          <p:nvPr/>
        </p:nvSpPr>
        <p:spPr>
          <a:xfrm>
            <a:off x="533403" y="1287138"/>
            <a:ext cx="6248398" cy="4354764"/>
          </a:xfrm>
          <a:custGeom>
            <a:avLst/>
            <a:gdLst/>
            <a:ahLst/>
            <a:cxnLst/>
            <a:rect l="l" t="t" r="r" b="b"/>
            <a:pathLst>
              <a:path w="10003046" h="6971538">
                <a:moveTo>
                  <a:pt x="0" y="0"/>
                </a:moveTo>
                <a:lnTo>
                  <a:pt x="10003046" y="0"/>
                </a:lnTo>
                <a:lnTo>
                  <a:pt x="10003046" y="6971538"/>
                </a:lnTo>
                <a:lnTo>
                  <a:pt x="0" y="6971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613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DC4B6D-11F5-FA03-456E-898D0B3B147B}"/>
              </a:ext>
            </a:extLst>
          </p:cNvPr>
          <p:cNvSpPr txBox="1"/>
          <p:nvPr/>
        </p:nvSpPr>
        <p:spPr>
          <a:xfrm>
            <a:off x="112848" y="6172200"/>
            <a:ext cx="7089504" cy="267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40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THE WELCOME MATTERS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B2025620-2E09-6751-41A2-E00283BF6AF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DDAC944-64C5-0338-BE48-532EA50A0D1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8605BBD-7392-95EC-1BD2-1C82BAE1CF7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394B16B4-161C-AA3D-B70A-7E38CAB9BC28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7B557EE-5DD7-9002-CFB7-FD89CBE1615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97AC105E-9EFD-E441-99FB-07CE3F8CD5E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457203" y="1342790"/>
            <a:ext cx="6400798" cy="4344538"/>
          </a:xfrm>
          <a:custGeom>
            <a:avLst/>
            <a:gdLst/>
            <a:ahLst/>
            <a:cxnLst/>
            <a:rect l="l" t="t" r="r" b="b"/>
            <a:pathLst>
              <a:path w="10003046" h="6789568">
                <a:moveTo>
                  <a:pt x="0" y="0"/>
                </a:moveTo>
                <a:lnTo>
                  <a:pt x="10003046" y="0"/>
                </a:lnTo>
                <a:lnTo>
                  <a:pt x="10003046" y="6789568"/>
                </a:lnTo>
                <a:lnTo>
                  <a:pt x="0" y="6789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497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A994D-F867-22E7-67F1-A86CA206E83C}"/>
              </a:ext>
            </a:extLst>
          </p:cNvPr>
          <p:cNvSpPr txBox="1"/>
          <p:nvPr/>
        </p:nvSpPr>
        <p:spPr>
          <a:xfrm>
            <a:off x="112848" y="6172200"/>
            <a:ext cx="7089504" cy="267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40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THE WELCOME MATTERS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8A27CDEA-F21E-D7E9-E6B8-A59B01C3CBF9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2A8E9CC-9575-95F9-188A-15AB763A9D8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0585578-8A36-7CAA-869B-2F8400D170F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0DD2A4CB-8479-F32A-4357-963739F1B9B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FD5A1CE-56FF-84C1-7A2C-EFAE6608887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1143551-1DD7-7691-0C31-E2027928B29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411481" y="2691683"/>
            <a:ext cx="1607246" cy="2692902"/>
            <a:chOff x="0" y="0"/>
            <a:chExt cx="957249" cy="16038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57249" cy="1603845"/>
            </a:xfrm>
            <a:custGeom>
              <a:avLst/>
              <a:gdLst/>
              <a:ahLst/>
              <a:cxnLst/>
              <a:rect l="l" t="t" r="r" b="b"/>
              <a:pathLst>
                <a:path w="957249" h="1603845">
                  <a:moveTo>
                    <a:pt x="61656" y="0"/>
                  </a:moveTo>
                  <a:lnTo>
                    <a:pt x="895592" y="0"/>
                  </a:lnTo>
                  <a:cubicBezTo>
                    <a:pt x="911945" y="0"/>
                    <a:pt x="927627" y="6496"/>
                    <a:pt x="939190" y="18059"/>
                  </a:cubicBezTo>
                  <a:cubicBezTo>
                    <a:pt x="950753" y="29621"/>
                    <a:pt x="957249" y="45304"/>
                    <a:pt x="957249" y="61656"/>
                  </a:cubicBezTo>
                  <a:lnTo>
                    <a:pt x="957249" y="1542189"/>
                  </a:lnTo>
                  <a:cubicBezTo>
                    <a:pt x="957249" y="1558541"/>
                    <a:pt x="950753" y="1574224"/>
                    <a:pt x="939190" y="1585786"/>
                  </a:cubicBezTo>
                  <a:cubicBezTo>
                    <a:pt x="927627" y="1597349"/>
                    <a:pt x="911945" y="1603845"/>
                    <a:pt x="895592" y="1603845"/>
                  </a:cubicBezTo>
                  <a:lnTo>
                    <a:pt x="61656" y="1603845"/>
                  </a:lnTo>
                  <a:cubicBezTo>
                    <a:pt x="45304" y="1603845"/>
                    <a:pt x="29621" y="1597349"/>
                    <a:pt x="18059" y="1585786"/>
                  </a:cubicBezTo>
                  <a:cubicBezTo>
                    <a:pt x="6496" y="1574224"/>
                    <a:pt x="0" y="1558541"/>
                    <a:pt x="0" y="1542189"/>
                  </a:cubicBezTo>
                  <a:lnTo>
                    <a:pt x="0" y="61656"/>
                  </a:lnTo>
                  <a:cubicBezTo>
                    <a:pt x="0" y="45304"/>
                    <a:pt x="6496" y="29621"/>
                    <a:pt x="18059" y="18059"/>
                  </a:cubicBezTo>
                  <a:cubicBezTo>
                    <a:pt x="29621" y="6496"/>
                    <a:pt x="45304" y="0"/>
                    <a:pt x="61656" y="0"/>
                  </a:cubicBezTo>
                  <a:close/>
                </a:path>
              </a:pathLst>
            </a:custGeom>
            <a:solidFill>
              <a:srgbClr val="D7FFD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957249" cy="1651470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8318" y="2691684"/>
            <a:ext cx="1240410" cy="872114"/>
            <a:chOff x="0" y="0"/>
            <a:chExt cx="738766" cy="519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38766" cy="519416"/>
            </a:xfrm>
            <a:custGeom>
              <a:avLst/>
              <a:gdLst/>
              <a:ahLst/>
              <a:cxnLst/>
              <a:rect l="l" t="t" r="r" b="b"/>
              <a:pathLst>
                <a:path w="738766" h="519416">
                  <a:moveTo>
                    <a:pt x="0" y="0"/>
                  </a:moveTo>
                  <a:lnTo>
                    <a:pt x="738766" y="0"/>
                  </a:lnTo>
                  <a:lnTo>
                    <a:pt x="738766" y="519416"/>
                  </a:lnTo>
                  <a:lnTo>
                    <a:pt x="0" y="519416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738766" cy="56704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78318" y="3556951"/>
            <a:ext cx="1240410" cy="951914"/>
            <a:chOff x="0" y="0"/>
            <a:chExt cx="738766" cy="5669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38766" cy="566944"/>
            </a:xfrm>
            <a:custGeom>
              <a:avLst/>
              <a:gdLst/>
              <a:ahLst/>
              <a:cxnLst/>
              <a:rect l="l" t="t" r="r" b="b"/>
              <a:pathLst>
                <a:path w="738766" h="566944">
                  <a:moveTo>
                    <a:pt x="0" y="0"/>
                  </a:moveTo>
                  <a:lnTo>
                    <a:pt x="738766" y="0"/>
                  </a:lnTo>
                  <a:lnTo>
                    <a:pt x="738766" y="566944"/>
                  </a:lnTo>
                  <a:lnTo>
                    <a:pt x="0" y="56694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738766" cy="61456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002722" y="2691684"/>
            <a:ext cx="1240410" cy="872114"/>
            <a:chOff x="0" y="0"/>
            <a:chExt cx="738766" cy="5194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38766" cy="519416"/>
            </a:xfrm>
            <a:custGeom>
              <a:avLst/>
              <a:gdLst/>
              <a:ahLst/>
              <a:cxnLst/>
              <a:rect l="l" t="t" r="r" b="b"/>
              <a:pathLst>
                <a:path w="738766" h="519416">
                  <a:moveTo>
                    <a:pt x="0" y="0"/>
                  </a:moveTo>
                  <a:lnTo>
                    <a:pt x="738766" y="0"/>
                  </a:lnTo>
                  <a:lnTo>
                    <a:pt x="738766" y="519416"/>
                  </a:lnTo>
                  <a:lnTo>
                    <a:pt x="0" y="519416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738766" cy="56704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02722" y="3556951"/>
            <a:ext cx="1240410" cy="951914"/>
            <a:chOff x="0" y="0"/>
            <a:chExt cx="738766" cy="5669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8766" cy="566944"/>
            </a:xfrm>
            <a:custGeom>
              <a:avLst/>
              <a:gdLst/>
              <a:ahLst/>
              <a:cxnLst/>
              <a:rect l="l" t="t" r="r" b="b"/>
              <a:pathLst>
                <a:path w="738766" h="566944">
                  <a:moveTo>
                    <a:pt x="0" y="0"/>
                  </a:moveTo>
                  <a:lnTo>
                    <a:pt x="738766" y="0"/>
                  </a:lnTo>
                  <a:lnTo>
                    <a:pt x="738766" y="566944"/>
                  </a:lnTo>
                  <a:lnTo>
                    <a:pt x="0" y="56694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738766" cy="61456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219397" y="2691684"/>
            <a:ext cx="1240410" cy="872114"/>
            <a:chOff x="0" y="0"/>
            <a:chExt cx="738766" cy="5194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38766" cy="519416"/>
            </a:xfrm>
            <a:custGeom>
              <a:avLst/>
              <a:gdLst/>
              <a:ahLst/>
              <a:cxnLst/>
              <a:rect l="l" t="t" r="r" b="b"/>
              <a:pathLst>
                <a:path w="738766" h="519416">
                  <a:moveTo>
                    <a:pt x="0" y="0"/>
                  </a:moveTo>
                  <a:lnTo>
                    <a:pt x="738766" y="0"/>
                  </a:lnTo>
                  <a:lnTo>
                    <a:pt x="738766" y="519416"/>
                  </a:lnTo>
                  <a:lnTo>
                    <a:pt x="0" y="519416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38766" cy="56704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219397" y="3556951"/>
            <a:ext cx="1240410" cy="951914"/>
            <a:chOff x="0" y="0"/>
            <a:chExt cx="738766" cy="56694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8766" cy="566944"/>
            </a:xfrm>
            <a:custGeom>
              <a:avLst/>
              <a:gdLst/>
              <a:ahLst/>
              <a:cxnLst/>
              <a:rect l="l" t="t" r="r" b="b"/>
              <a:pathLst>
                <a:path w="738766" h="566944">
                  <a:moveTo>
                    <a:pt x="0" y="0"/>
                  </a:moveTo>
                  <a:lnTo>
                    <a:pt x="738766" y="0"/>
                  </a:lnTo>
                  <a:lnTo>
                    <a:pt x="738766" y="566944"/>
                  </a:lnTo>
                  <a:lnTo>
                    <a:pt x="0" y="56694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738766" cy="61456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442041" y="2691684"/>
            <a:ext cx="1240410" cy="872114"/>
            <a:chOff x="0" y="0"/>
            <a:chExt cx="738766" cy="51941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8766" cy="519416"/>
            </a:xfrm>
            <a:custGeom>
              <a:avLst/>
              <a:gdLst/>
              <a:ahLst/>
              <a:cxnLst/>
              <a:rect l="l" t="t" r="r" b="b"/>
              <a:pathLst>
                <a:path w="738766" h="519416">
                  <a:moveTo>
                    <a:pt x="0" y="0"/>
                  </a:moveTo>
                  <a:lnTo>
                    <a:pt x="738766" y="0"/>
                  </a:lnTo>
                  <a:lnTo>
                    <a:pt x="738766" y="519416"/>
                  </a:lnTo>
                  <a:lnTo>
                    <a:pt x="0" y="519416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738766" cy="56704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442041" y="3556951"/>
            <a:ext cx="1240410" cy="951914"/>
            <a:chOff x="0" y="0"/>
            <a:chExt cx="738766" cy="56694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38766" cy="566944"/>
            </a:xfrm>
            <a:custGeom>
              <a:avLst/>
              <a:gdLst/>
              <a:ahLst/>
              <a:cxnLst/>
              <a:rect l="l" t="t" r="r" b="b"/>
              <a:pathLst>
                <a:path w="738766" h="566944">
                  <a:moveTo>
                    <a:pt x="0" y="0"/>
                  </a:moveTo>
                  <a:lnTo>
                    <a:pt x="738766" y="0"/>
                  </a:lnTo>
                  <a:lnTo>
                    <a:pt x="738766" y="566944"/>
                  </a:lnTo>
                  <a:lnTo>
                    <a:pt x="0" y="56694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738766" cy="61456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663311" y="2691684"/>
            <a:ext cx="1240410" cy="872114"/>
            <a:chOff x="0" y="0"/>
            <a:chExt cx="738766" cy="51941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38766" cy="519416"/>
            </a:xfrm>
            <a:custGeom>
              <a:avLst/>
              <a:gdLst/>
              <a:ahLst/>
              <a:cxnLst/>
              <a:rect l="l" t="t" r="r" b="b"/>
              <a:pathLst>
                <a:path w="738766" h="519416">
                  <a:moveTo>
                    <a:pt x="0" y="0"/>
                  </a:moveTo>
                  <a:lnTo>
                    <a:pt x="738766" y="0"/>
                  </a:lnTo>
                  <a:lnTo>
                    <a:pt x="738766" y="519416"/>
                  </a:lnTo>
                  <a:lnTo>
                    <a:pt x="0" y="519416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738766" cy="56704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63311" y="3556951"/>
            <a:ext cx="1240410" cy="916022"/>
            <a:chOff x="0" y="0"/>
            <a:chExt cx="738766" cy="54556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38766" cy="545567"/>
            </a:xfrm>
            <a:custGeom>
              <a:avLst/>
              <a:gdLst/>
              <a:ahLst/>
              <a:cxnLst/>
              <a:rect l="l" t="t" r="r" b="b"/>
              <a:pathLst>
                <a:path w="738766" h="545567">
                  <a:moveTo>
                    <a:pt x="0" y="0"/>
                  </a:moveTo>
                  <a:lnTo>
                    <a:pt x="738766" y="0"/>
                  </a:lnTo>
                  <a:lnTo>
                    <a:pt x="738766" y="545567"/>
                  </a:lnTo>
                  <a:lnTo>
                    <a:pt x="0" y="545567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738766" cy="593192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8318" y="2691683"/>
            <a:ext cx="1240410" cy="289464"/>
            <a:chOff x="0" y="0"/>
            <a:chExt cx="738766" cy="17239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78318" y="3556949"/>
            <a:ext cx="1240410" cy="289464"/>
            <a:chOff x="0" y="0"/>
            <a:chExt cx="738766" cy="17239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002722" y="2691683"/>
            <a:ext cx="1240410" cy="289464"/>
            <a:chOff x="0" y="0"/>
            <a:chExt cx="738766" cy="172399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002722" y="3556949"/>
            <a:ext cx="1240410" cy="289464"/>
            <a:chOff x="0" y="0"/>
            <a:chExt cx="738766" cy="17239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3219397" y="2691683"/>
            <a:ext cx="1240410" cy="289464"/>
            <a:chOff x="0" y="0"/>
            <a:chExt cx="738766" cy="17239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3219397" y="3556949"/>
            <a:ext cx="1240410" cy="289464"/>
            <a:chOff x="0" y="0"/>
            <a:chExt cx="738766" cy="172399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4442041" y="2691683"/>
            <a:ext cx="1240410" cy="289464"/>
            <a:chOff x="0" y="0"/>
            <a:chExt cx="738766" cy="172399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442041" y="3556949"/>
            <a:ext cx="1240410" cy="289464"/>
            <a:chOff x="0" y="0"/>
            <a:chExt cx="738766" cy="172399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5663311" y="2691683"/>
            <a:ext cx="1240410" cy="289464"/>
            <a:chOff x="0" y="0"/>
            <a:chExt cx="738766" cy="172399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663311" y="3556949"/>
            <a:ext cx="1240410" cy="289464"/>
            <a:chOff x="0" y="0"/>
            <a:chExt cx="738766" cy="17239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778318" y="4458415"/>
            <a:ext cx="1240410" cy="926170"/>
            <a:chOff x="0" y="0"/>
            <a:chExt cx="738766" cy="5516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38766" cy="551611"/>
            </a:xfrm>
            <a:custGeom>
              <a:avLst/>
              <a:gdLst/>
              <a:ahLst/>
              <a:cxnLst/>
              <a:rect l="l" t="t" r="r" b="b"/>
              <a:pathLst>
                <a:path w="738766" h="551611">
                  <a:moveTo>
                    <a:pt x="0" y="0"/>
                  </a:moveTo>
                  <a:lnTo>
                    <a:pt x="738766" y="0"/>
                  </a:lnTo>
                  <a:lnTo>
                    <a:pt x="738766" y="551611"/>
                  </a:lnTo>
                  <a:lnTo>
                    <a:pt x="0" y="551611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738766" cy="59923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002722" y="4458415"/>
            <a:ext cx="1240410" cy="926170"/>
            <a:chOff x="0" y="0"/>
            <a:chExt cx="738766" cy="551611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38766" cy="551611"/>
            </a:xfrm>
            <a:custGeom>
              <a:avLst/>
              <a:gdLst/>
              <a:ahLst/>
              <a:cxnLst/>
              <a:rect l="l" t="t" r="r" b="b"/>
              <a:pathLst>
                <a:path w="738766" h="551611">
                  <a:moveTo>
                    <a:pt x="0" y="0"/>
                  </a:moveTo>
                  <a:lnTo>
                    <a:pt x="738766" y="0"/>
                  </a:lnTo>
                  <a:lnTo>
                    <a:pt x="738766" y="551611"/>
                  </a:lnTo>
                  <a:lnTo>
                    <a:pt x="0" y="551611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47625"/>
              <a:ext cx="738766" cy="59923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3219397" y="4458415"/>
            <a:ext cx="1240410" cy="926170"/>
            <a:chOff x="0" y="0"/>
            <a:chExt cx="738766" cy="551611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738766" cy="551611"/>
            </a:xfrm>
            <a:custGeom>
              <a:avLst/>
              <a:gdLst/>
              <a:ahLst/>
              <a:cxnLst/>
              <a:rect l="l" t="t" r="r" b="b"/>
              <a:pathLst>
                <a:path w="738766" h="551611">
                  <a:moveTo>
                    <a:pt x="0" y="0"/>
                  </a:moveTo>
                  <a:lnTo>
                    <a:pt x="738766" y="0"/>
                  </a:lnTo>
                  <a:lnTo>
                    <a:pt x="738766" y="551611"/>
                  </a:lnTo>
                  <a:lnTo>
                    <a:pt x="0" y="551611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47625"/>
              <a:ext cx="738766" cy="59923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4442040" y="4458415"/>
            <a:ext cx="2461680" cy="926170"/>
            <a:chOff x="0" y="0"/>
            <a:chExt cx="1466134" cy="5516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466134" cy="551611"/>
            </a:xfrm>
            <a:custGeom>
              <a:avLst/>
              <a:gdLst/>
              <a:ahLst/>
              <a:cxnLst/>
              <a:rect l="l" t="t" r="r" b="b"/>
              <a:pathLst>
                <a:path w="1466134" h="551611">
                  <a:moveTo>
                    <a:pt x="0" y="0"/>
                  </a:moveTo>
                  <a:lnTo>
                    <a:pt x="1466134" y="0"/>
                  </a:lnTo>
                  <a:lnTo>
                    <a:pt x="1466134" y="551611"/>
                  </a:lnTo>
                  <a:lnTo>
                    <a:pt x="0" y="551611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47625"/>
              <a:ext cx="1466134" cy="59923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778318" y="4458414"/>
            <a:ext cx="1240410" cy="289464"/>
            <a:chOff x="0" y="0"/>
            <a:chExt cx="738766" cy="17239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002722" y="4458414"/>
            <a:ext cx="1240410" cy="289464"/>
            <a:chOff x="0" y="0"/>
            <a:chExt cx="738766" cy="172399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3219397" y="4458414"/>
            <a:ext cx="1240410" cy="289464"/>
            <a:chOff x="0" y="0"/>
            <a:chExt cx="738766" cy="172399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4442040" y="4458414"/>
            <a:ext cx="2461680" cy="289464"/>
            <a:chOff x="0" y="0"/>
            <a:chExt cx="1466134" cy="172399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466134" cy="172399"/>
            </a:xfrm>
            <a:custGeom>
              <a:avLst/>
              <a:gdLst/>
              <a:ahLst/>
              <a:cxnLst/>
              <a:rect l="l" t="t" r="r" b="b"/>
              <a:pathLst>
                <a:path w="1466134" h="172399">
                  <a:moveTo>
                    <a:pt x="0" y="0"/>
                  </a:moveTo>
                  <a:lnTo>
                    <a:pt x="1466134" y="0"/>
                  </a:lnTo>
                  <a:lnTo>
                    <a:pt x="1466134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D7FFD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47625"/>
              <a:ext cx="1466134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97" name="TextBox 97"/>
          <p:cNvSpPr txBox="1"/>
          <p:nvPr/>
        </p:nvSpPr>
        <p:spPr>
          <a:xfrm rot="-5400000">
            <a:off x="126715" y="3860494"/>
            <a:ext cx="999246" cy="13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110" b="1" spc="-5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PRE-EVENT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041710" y="3625804"/>
            <a:ext cx="713627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KNOW BEFORE YOU GO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2088172" y="3625804"/>
            <a:ext cx="1069510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SOCIAL MEDIA PROFILES AND POSTS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3334501" y="3668120"/>
            <a:ext cx="1010202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ONLINE ADS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5889621" y="3625804"/>
            <a:ext cx="787790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PROMOTIONAL VIDEOS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4461181" y="3625804"/>
            <a:ext cx="1202130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Webinars or virtual info sessions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863768" y="3027729"/>
            <a:ext cx="10695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Implement consistent brand color scheme and typography across all pages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794324" y="3927372"/>
            <a:ext cx="1208398" cy="22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Create an infographic using brand colors and iconography style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2088172" y="3027729"/>
            <a:ext cx="10695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Integrate brand logo and tagline into each step of registration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2088172" y="3927371"/>
            <a:ext cx="10695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Maintain consistent brand imagery and hashtags across all platforms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3334135" y="3027729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Use branded email templates with consistent header and footer design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3334135" y="3927371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Ensure all ad creatives align with brand guidelines and event theme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556780" y="3027729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Include a branded confirmation number or QR code design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556780" y="3927372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Use branded virtual backgrounds and lower thirds graphics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5778049" y="3027729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Use brand voice consistently in all reminder copy and messaging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5725075" y="3927372"/>
            <a:ext cx="1116885" cy="22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Open and close with consistent branded animation or bumper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970300" y="4527268"/>
            <a:ext cx="856446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VIRTUAL EVENT PLATFORM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2235231" y="4569584"/>
            <a:ext cx="775394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PRESS KITS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3287584" y="4538303"/>
            <a:ext cx="1104036" cy="155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"/>
              </a:lnSpc>
            </a:pPr>
            <a:r>
              <a:rPr lang="en-US" sz="627" b="1" spc="-28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INFLUENCER PARTNERSHIPS AND PROMOTIONS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5063464" y="4569584"/>
            <a:ext cx="1218832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Sponsor prospectus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863768" y="4827543"/>
            <a:ext cx="10695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Customize platform interface with brand colors and logo placement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2088172" y="4827543"/>
            <a:ext cx="10695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Develop a cohesive visual style for all press materials and fact sheets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3334135" y="4827543"/>
            <a:ext cx="1010934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Provide clear brand guidelines for influencer content creation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4731269" y="4827543"/>
            <a:ext cx="198761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spc="-3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Design a visually stunning document showcasing brand and sponsorship opportunities cohesively - prefer infographic style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048391" y="2758439"/>
            <a:ext cx="700264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WEBSITE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2088173" y="2758440"/>
            <a:ext cx="1040937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ONLINE REGISTRATION SYSTEM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3327447" y="2800757"/>
            <a:ext cx="1024307" cy="9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EMAIL CAMPAIGNS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5955106" y="2758440"/>
            <a:ext cx="656818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REMINDERS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4686024" y="2758440"/>
            <a:ext cx="752444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"/>
              </a:lnSpc>
            </a:pPr>
            <a:r>
              <a:rPr lang="en-US" sz="740" b="1" spc="-3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Registration confirmation</a:t>
            </a:r>
          </a:p>
        </p:txBody>
      </p:sp>
      <p:sp>
        <p:nvSpPr>
          <p:cNvPr id="126" name="TextBox 9">
            <a:extLst>
              <a:ext uri="{FF2B5EF4-FFF2-40B4-BE49-F238E27FC236}">
                <a16:creationId xmlns:a16="http://schemas.microsoft.com/office/drawing/2014/main" id="{8D33305D-9867-92FE-FC25-EB44EF187113}"/>
              </a:ext>
            </a:extLst>
          </p:cNvPr>
          <p:cNvSpPr txBox="1"/>
          <p:nvPr/>
        </p:nvSpPr>
        <p:spPr>
          <a:xfrm>
            <a:off x="462423" y="1991750"/>
            <a:ext cx="6390354" cy="452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8"/>
              </a:lnSpc>
            </a:pPr>
            <a:r>
              <a:rPr lang="en-US" sz="3782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Brand </a:t>
            </a:r>
            <a:r>
              <a:rPr lang="en-US" sz="3782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Touchpoints</a:t>
            </a:r>
          </a:p>
        </p:txBody>
      </p:sp>
      <p:grpSp>
        <p:nvGrpSpPr>
          <p:cNvPr id="242" name="Group 6">
            <a:extLst>
              <a:ext uri="{FF2B5EF4-FFF2-40B4-BE49-F238E27FC236}">
                <a16:creationId xmlns:a16="http://schemas.microsoft.com/office/drawing/2014/main" id="{936A1080-DE4C-CAA8-D3B8-7B13B880B88B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43" name="Freeform 7">
              <a:extLst>
                <a:ext uri="{FF2B5EF4-FFF2-40B4-BE49-F238E27FC236}">
                  <a16:creationId xmlns:a16="http://schemas.microsoft.com/office/drawing/2014/main" id="{123F422C-A939-DCCB-B3EB-BC0A64EF96F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4" name="TextBox 8">
              <a:extLst>
                <a:ext uri="{FF2B5EF4-FFF2-40B4-BE49-F238E27FC236}">
                  <a16:creationId xmlns:a16="http://schemas.microsoft.com/office/drawing/2014/main" id="{43913D0A-93E2-48C8-1D9F-FA5632EA4A8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45" name="Group 6">
            <a:extLst>
              <a:ext uri="{FF2B5EF4-FFF2-40B4-BE49-F238E27FC236}">
                <a16:creationId xmlns:a16="http://schemas.microsoft.com/office/drawing/2014/main" id="{A05A8DA6-456F-C6F7-1C01-689595D32C80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46" name="Freeform 7">
              <a:extLst>
                <a:ext uri="{FF2B5EF4-FFF2-40B4-BE49-F238E27FC236}">
                  <a16:creationId xmlns:a16="http://schemas.microsoft.com/office/drawing/2014/main" id="{A71674CB-9E20-F78B-34CC-AB6BE50FD9C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7" name="TextBox 8">
              <a:extLst>
                <a:ext uri="{FF2B5EF4-FFF2-40B4-BE49-F238E27FC236}">
                  <a16:creationId xmlns:a16="http://schemas.microsoft.com/office/drawing/2014/main" id="{1EB694D1-3604-BBC3-085D-180C18402F7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351799" y="2562537"/>
            <a:ext cx="1509362" cy="705223"/>
            <a:chOff x="0" y="0"/>
            <a:chExt cx="1162856" cy="5433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2856" cy="543324"/>
            </a:xfrm>
            <a:custGeom>
              <a:avLst/>
              <a:gdLst/>
              <a:ahLst/>
              <a:cxnLst/>
              <a:rect l="l" t="t" r="r" b="b"/>
              <a:pathLst>
                <a:path w="1162856" h="543324">
                  <a:moveTo>
                    <a:pt x="65655" y="0"/>
                  </a:moveTo>
                  <a:lnTo>
                    <a:pt x="1097201" y="0"/>
                  </a:lnTo>
                  <a:cubicBezTo>
                    <a:pt x="1133461" y="0"/>
                    <a:pt x="1162856" y="29395"/>
                    <a:pt x="1162856" y="65655"/>
                  </a:cubicBezTo>
                  <a:lnTo>
                    <a:pt x="1162856" y="477669"/>
                  </a:lnTo>
                  <a:cubicBezTo>
                    <a:pt x="1162856" y="495082"/>
                    <a:pt x="1155939" y="511781"/>
                    <a:pt x="1143626" y="524094"/>
                  </a:cubicBezTo>
                  <a:cubicBezTo>
                    <a:pt x="1131313" y="536406"/>
                    <a:pt x="1114614" y="543324"/>
                    <a:pt x="1097201" y="543324"/>
                  </a:cubicBezTo>
                  <a:lnTo>
                    <a:pt x="65655" y="543324"/>
                  </a:lnTo>
                  <a:cubicBezTo>
                    <a:pt x="48242" y="543324"/>
                    <a:pt x="31542" y="536406"/>
                    <a:pt x="19230" y="524094"/>
                  </a:cubicBezTo>
                  <a:cubicBezTo>
                    <a:pt x="6917" y="511781"/>
                    <a:pt x="0" y="495082"/>
                    <a:pt x="0" y="477669"/>
                  </a:cubicBezTo>
                  <a:lnTo>
                    <a:pt x="0" y="65655"/>
                  </a:lnTo>
                  <a:cubicBezTo>
                    <a:pt x="0" y="48242"/>
                    <a:pt x="6917" y="31542"/>
                    <a:pt x="19230" y="19230"/>
                  </a:cubicBezTo>
                  <a:cubicBezTo>
                    <a:pt x="31542" y="6917"/>
                    <a:pt x="48242" y="0"/>
                    <a:pt x="65655" y="0"/>
                  </a:cubicBezTo>
                  <a:close/>
                </a:path>
              </a:pathLst>
            </a:custGeom>
            <a:solidFill>
              <a:srgbClr val="C0E2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162856" cy="59094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96295" y="2562537"/>
            <a:ext cx="1618974" cy="705223"/>
            <a:chOff x="0" y="0"/>
            <a:chExt cx="1247305" cy="5433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47305" cy="543324"/>
            </a:xfrm>
            <a:custGeom>
              <a:avLst/>
              <a:gdLst/>
              <a:ahLst/>
              <a:cxnLst/>
              <a:rect l="l" t="t" r="r" b="b"/>
              <a:pathLst>
                <a:path w="1247305" h="543324">
                  <a:moveTo>
                    <a:pt x="0" y="0"/>
                  </a:moveTo>
                  <a:lnTo>
                    <a:pt x="1247305" y="0"/>
                  </a:lnTo>
                  <a:lnTo>
                    <a:pt x="1247305" y="543324"/>
                  </a:lnTo>
                  <a:lnTo>
                    <a:pt x="0" y="54332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247305" cy="59094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04125" y="2562537"/>
            <a:ext cx="1164866" cy="705223"/>
            <a:chOff x="0" y="0"/>
            <a:chExt cx="897446" cy="54332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7446" cy="543324"/>
            </a:xfrm>
            <a:custGeom>
              <a:avLst/>
              <a:gdLst/>
              <a:ahLst/>
              <a:cxnLst/>
              <a:rect l="l" t="t" r="r" b="b"/>
              <a:pathLst>
                <a:path w="897446" h="543324">
                  <a:moveTo>
                    <a:pt x="0" y="0"/>
                  </a:moveTo>
                  <a:lnTo>
                    <a:pt x="897446" y="0"/>
                  </a:lnTo>
                  <a:lnTo>
                    <a:pt x="897446" y="543324"/>
                  </a:lnTo>
                  <a:lnTo>
                    <a:pt x="0" y="54332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897446" cy="59094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457846" y="2562537"/>
            <a:ext cx="1164866" cy="705223"/>
            <a:chOff x="0" y="0"/>
            <a:chExt cx="897446" cy="5433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97446" cy="543324"/>
            </a:xfrm>
            <a:custGeom>
              <a:avLst/>
              <a:gdLst/>
              <a:ahLst/>
              <a:cxnLst/>
              <a:rect l="l" t="t" r="r" b="b"/>
              <a:pathLst>
                <a:path w="897446" h="543324">
                  <a:moveTo>
                    <a:pt x="0" y="0"/>
                  </a:moveTo>
                  <a:lnTo>
                    <a:pt x="897446" y="0"/>
                  </a:lnTo>
                  <a:lnTo>
                    <a:pt x="897446" y="543324"/>
                  </a:lnTo>
                  <a:lnTo>
                    <a:pt x="0" y="54332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897446" cy="590949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96295" y="2562538"/>
            <a:ext cx="1618974" cy="223771"/>
            <a:chOff x="0" y="0"/>
            <a:chExt cx="1247305" cy="17239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47305" cy="172399"/>
            </a:xfrm>
            <a:custGeom>
              <a:avLst/>
              <a:gdLst/>
              <a:ahLst/>
              <a:cxnLst/>
              <a:rect l="l" t="t" r="r" b="b"/>
              <a:pathLst>
                <a:path w="1247305" h="172399">
                  <a:moveTo>
                    <a:pt x="0" y="0"/>
                  </a:moveTo>
                  <a:lnTo>
                    <a:pt x="1247305" y="0"/>
                  </a:lnTo>
                  <a:lnTo>
                    <a:pt x="1247305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C0E2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247305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04125" y="2562538"/>
            <a:ext cx="1164866" cy="223771"/>
            <a:chOff x="0" y="0"/>
            <a:chExt cx="897446" cy="17239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C0E2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457846" y="2562538"/>
            <a:ext cx="1164866" cy="223771"/>
            <a:chOff x="0" y="0"/>
            <a:chExt cx="897446" cy="17239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C0E2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31" name="TextBox 31"/>
          <p:cNvSpPr txBox="1"/>
          <p:nvPr/>
        </p:nvSpPr>
        <p:spPr>
          <a:xfrm rot="-5400000">
            <a:off x="293006" y="2818113"/>
            <a:ext cx="556792" cy="182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"/>
              </a:lnSpc>
            </a:pPr>
            <a:r>
              <a:rPr lang="en-US" sz="858" b="1" spc="-38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IN-EVENT </a:t>
            </a:r>
          </a:p>
          <a:p>
            <a:pPr algn="ctr">
              <a:lnSpc>
                <a:spcPts val="579"/>
              </a:lnSpc>
            </a:pPr>
            <a:r>
              <a:rPr lang="en-US" sz="642" b="1" spc="-28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DIGITAL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21105" y="2650422"/>
            <a:ext cx="1129458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MOBILE APP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81081" y="2617142"/>
            <a:ext cx="633245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SOCIAL MEDIA WALLS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521879" y="2617142"/>
            <a:ext cx="1036798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INTERACTIVE EVENT MAPS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01743" y="2847893"/>
            <a:ext cx="1368182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Customize app interface with brand colors, icons, and fonts for seamless experience. Choose White Label.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95516" y="2847893"/>
            <a:ext cx="1004374" cy="17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Design a branded frame or overlay for usergenerated content displays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565596" y="2847893"/>
            <a:ext cx="949366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Create custom map pins and location markers that align with brand style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351799" y="3333110"/>
            <a:ext cx="1509362" cy="2051329"/>
            <a:chOff x="0" y="0"/>
            <a:chExt cx="1162856" cy="158040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62856" cy="1580403"/>
            </a:xfrm>
            <a:custGeom>
              <a:avLst/>
              <a:gdLst/>
              <a:ahLst/>
              <a:cxnLst/>
              <a:rect l="l" t="t" r="r" b="b"/>
              <a:pathLst>
                <a:path w="1162856" h="1580403">
                  <a:moveTo>
                    <a:pt x="65655" y="0"/>
                  </a:moveTo>
                  <a:lnTo>
                    <a:pt x="1097201" y="0"/>
                  </a:lnTo>
                  <a:cubicBezTo>
                    <a:pt x="1133461" y="0"/>
                    <a:pt x="1162856" y="29395"/>
                    <a:pt x="1162856" y="65655"/>
                  </a:cubicBezTo>
                  <a:lnTo>
                    <a:pt x="1162856" y="1514748"/>
                  </a:lnTo>
                  <a:cubicBezTo>
                    <a:pt x="1162856" y="1532161"/>
                    <a:pt x="1155939" y="1548861"/>
                    <a:pt x="1143626" y="1561173"/>
                  </a:cubicBezTo>
                  <a:cubicBezTo>
                    <a:pt x="1131313" y="1573486"/>
                    <a:pt x="1114614" y="1580403"/>
                    <a:pt x="1097201" y="1580403"/>
                  </a:cubicBezTo>
                  <a:lnTo>
                    <a:pt x="65655" y="1580403"/>
                  </a:lnTo>
                  <a:cubicBezTo>
                    <a:pt x="29395" y="1580403"/>
                    <a:pt x="0" y="1551009"/>
                    <a:pt x="0" y="1514748"/>
                  </a:cubicBezTo>
                  <a:lnTo>
                    <a:pt x="0" y="65655"/>
                  </a:lnTo>
                  <a:cubicBezTo>
                    <a:pt x="0" y="48242"/>
                    <a:pt x="6917" y="31542"/>
                    <a:pt x="19230" y="19230"/>
                  </a:cubicBezTo>
                  <a:cubicBezTo>
                    <a:pt x="31542" y="6917"/>
                    <a:pt x="48242" y="0"/>
                    <a:pt x="65655" y="0"/>
                  </a:cubicBezTo>
                  <a:close/>
                </a:path>
              </a:pathLst>
            </a:custGeom>
            <a:solidFill>
              <a:srgbClr val="FFF8B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162856" cy="162802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96297" y="3333111"/>
            <a:ext cx="1164866" cy="660686"/>
            <a:chOff x="0" y="0"/>
            <a:chExt cx="897446" cy="50901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97446" cy="509012"/>
            </a:xfrm>
            <a:custGeom>
              <a:avLst/>
              <a:gdLst/>
              <a:ahLst/>
              <a:cxnLst/>
              <a:rect l="l" t="t" r="r" b="b"/>
              <a:pathLst>
                <a:path w="897446" h="509012">
                  <a:moveTo>
                    <a:pt x="0" y="0"/>
                  </a:moveTo>
                  <a:lnTo>
                    <a:pt x="897446" y="0"/>
                  </a:lnTo>
                  <a:lnTo>
                    <a:pt x="897446" y="509012"/>
                  </a:lnTo>
                  <a:lnTo>
                    <a:pt x="0" y="509012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897446" cy="55663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96297" y="3329344"/>
            <a:ext cx="1164866" cy="223771"/>
            <a:chOff x="0" y="0"/>
            <a:chExt cx="897446" cy="17239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792218" y="3383950"/>
            <a:ext cx="973023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VENUE EXTERIOR SIGNAGE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1906" y="3592892"/>
            <a:ext cx="1004374" cy="17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Use large-scale brand elements for high visibility and first impressions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846132" y="3333111"/>
            <a:ext cx="1164866" cy="660686"/>
            <a:chOff x="0" y="0"/>
            <a:chExt cx="897446" cy="50901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97446" cy="509012"/>
            </a:xfrm>
            <a:custGeom>
              <a:avLst/>
              <a:gdLst/>
              <a:ahLst/>
              <a:cxnLst/>
              <a:rect l="l" t="t" r="r" b="b"/>
              <a:pathLst>
                <a:path w="897446" h="509012">
                  <a:moveTo>
                    <a:pt x="0" y="0"/>
                  </a:moveTo>
                  <a:lnTo>
                    <a:pt x="897446" y="0"/>
                  </a:lnTo>
                  <a:lnTo>
                    <a:pt x="897446" y="509012"/>
                  </a:lnTo>
                  <a:lnTo>
                    <a:pt x="0" y="509012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897446" cy="55663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846132" y="3329344"/>
            <a:ext cx="1164866" cy="223771"/>
            <a:chOff x="0" y="0"/>
            <a:chExt cx="897446" cy="17239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899350" y="3388040"/>
            <a:ext cx="1058427" cy="10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ENTRANCE BRANDING</a:t>
            </a:r>
          </a:p>
          <a:p>
            <a:pPr algn="ctr">
              <a:lnSpc>
                <a:spcPts val="322"/>
              </a:lnSpc>
            </a:pPr>
            <a:r>
              <a:rPr lang="en-US" sz="358" b="1" spc="-1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(BANNERS, FLAGS, WELCOME MAT, REGISTRATION DESK)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26376" y="3592892"/>
            <a:ext cx="1004374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Create an immersive brand experience from the moment attendees arrive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2988705" y="3333111"/>
            <a:ext cx="1164866" cy="660686"/>
            <a:chOff x="0" y="0"/>
            <a:chExt cx="3882885" cy="2202287"/>
          </a:xfrm>
        </p:grpSpPr>
        <p:grpSp>
          <p:nvGrpSpPr>
            <p:cNvPr id="58" name="Group 58"/>
            <p:cNvGrpSpPr/>
            <p:nvPr/>
          </p:nvGrpSpPr>
          <p:grpSpPr>
            <a:xfrm>
              <a:off x="0" y="0"/>
              <a:ext cx="3882885" cy="2202287"/>
              <a:chOff x="0" y="0"/>
              <a:chExt cx="897446" cy="509012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897446" cy="509012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509012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509012"/>
                    </a:lnTo>
                    <a:lnTo>
                      <a:pt x="0" y="509012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47625"/>
                <a:ext cx="897446" cy="556637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128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0" y="0"/>
              <a:ext cx="3882885" cy="745902"/>
              <a:chOff x="0" y="0"/>
              <a:chExt cx="897446" cy="172399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97446" cy="172399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172399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172399"/>
                    </a:lnTo>
                    <a:lnTo>
                      <a:pt x="0" y="172399"/>
                    </a:lnTo>
                    <a:close/>
                  </a:path>
                </a:pathLst>
              </a:custGeom>
              <a:solidFill>
                <a:srgbClr val="FFF8B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897446" cy="220024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128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538913" y="110690"/>
              <a:ext cx="2805065" cy="4313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7"/>
                </a:lnSpc>
              </a:pPr>
              <a:r>
                <a:rPr lang="en-US" sz="508" b="1" spc="-22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DIRECTIONAL SIGNAGE AND FLOOR DECALS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359167" y="865937"/>
              <a:ext cx="3164559" cy="88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7"/>
                </a:lnSpc>
              </a:pPr>
              <a:r>
                <a:rPr lang="en-US" sz="572" spc="-26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Incorporate brand colors and typography into clear, consistent wayfinding system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136889" y="3333111"/>
            <a:ext cx="1164866" cy="660686"/>
            <a:chOff x="0" y="0"/>
            <a:chExt cx="897446" cy="509012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97446" cy="509012"/>
            </a:xfrm>
            <a:custGeom>
              <a:avLst/>
              <a:gdLst/>
              <a:ahLst/>
              <a:cxnLst/>
              <a:rect l="l" t="t" r="r" b="b"/>
              <a:pathLst>
                <a:path w="897446" h="509012">
                  <a:moveTo>
                    <a:pt x="0" y="0"/>
                  </a:moveTo>
                  <a:lnTo>
                    <a:pt x="897446" y="0"/>
                  </a:lnTo>
                  <a:lnTo>
                    <a:pt x="897446" y="509012"/>
                  </a:lnTo>
                  <a:lnTo>
                    <a:pt x="0" y="509012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47625"/>
              <a:ext cx="897446" cy="55663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4136889" y="3333112"/>
            <a:ext cx="1164866" cy="223771"/>
            <a:chOff x="0" y="0"/>
            <a:chExt cx="897446" cy="172399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4244639" y="3401413"/>
            <a:ext cx="953774" cy="54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"/>
              </a:lnSpc>
            </a:pPr>
            <a:r>
              <a:rPr lang="en-US" sz="484" b="1" spc="-2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Hanging banners and suspended signage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244639" y="3592892"/>
            <a:ext cx="949366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Utilize vertical space to reinforce brand presence throughout the venue</a:t>
            </a:r>
          </a:p>
        </p:txBody>
      </p:sp>
      <p:grpSp>
        <p:nvGrpSpPr>
          <p:cNvPr id="74" name="Group 74"/>
          <p:cNvGrpSpPr/>
          <p:nvPr/>
        </p:nvGrpSpPr>
        <p:grpSpPr>
          <a:xfrm>
            <a:off x="5283781" y="3333111"/>
            <a:ext cx="1164866" cy="660686"/>
            <a:chOff x="0" y="0"/>
            <a:chExt cx="897446" cy="50901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97446" cy="509012"/>
            </a:xfrm>
            <a:custGeom>
              <a:avLst/>
              <a:gdLst/>
              <a:ahLst/>
              <a:cxnLst/>
              <a:rect l="l" t="t" r="r" b="b"/>
              <a:pathLst>
                <a:path w="897446" h="509012">
                  <a:moveTo>
                    <a:pt x="0" y="0"/>
                  </a:moveTo>
                  <a:lnTo>
                    <a:pt x="897446" y="0"/>
                  </a:lnTo>
                  <a:lnTo>
                    <a:pt x="897446" y="509012"/>
                  </a:lnTo>
                  <a:lnTo>
                    <a:pt x="0" y="509012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47625"/>
              <a:ext cx="897446" cy="55663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5283781" y="3333112"/>
            <a:ext cx="1164866" cy="223771"/>
            <a:chOff x="0" y="0"/>
            <a:chExt cx="897446" cy="172399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5404733" y="3383950"/>
            <a:ext cx="949366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STAGE AND PODIUM BRANDING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5341780" y="3592892"/>
            <a:ext cx="1048864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Design a cohesive look that enhances speakers while prominently featuring brand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696297" y="3990251"/>
            <a:ext cx="1164866" cy="698868"/>
            <a:chOff x="0" y="0"/>
            <a:chExt cx="897446" cy="538428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696297" y="3990250"/>
            <a:ext cx="1164866" cy="223771"/>
            <a:chOff x="0" y="0"/>
            <a:chExt cx="897446" cy="17239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88" name="TextBox 88"/>
          <p:cNvSpPr txBox="1"/>
          <p:nvPr/>
        </p:nvSpPr>
        <p:spPr>
          <a:xfrm>
            <a:off x="766944" y="4045402"/>
            <a:ext cx="1034299" cy="13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BACKDROP FOR SPEAKERS AND PANELS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76542" y="4311012"/>
            <a:ext cx="1004374" cy="17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Prefer LED screens with video interstitials and event branding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696297" y="4685572"/>
            <a:ext cx="1164866" cy="698868"/>
            <a:chOff x="0" y="0"/>
            <a:chExt cx="897446" cy="53842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696297" y="4685572"/>
            <a:ext cx="1164866" cy="223771"/>
            <a:chOff x="0" y="0"/>
            <a:chExt cx="897446" cy="172399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887316" y="4740722"/>
            <a:ext cx="793554" cy="13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LANYARDS AND NAME BADGES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776542" y="4950400"/>
            <a:ext cx="1004374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Create functional, attractive credentials that double as wearable branding</a:t>
            </a:r>
          </a:p>
        </p:txBody>
      </p:sp>
      <p:grpSp>
        <p:nvGrpSpPr>
          <p:cNvPr id="98" name="Group 98"/>
          <p:cNvGrpSpPr/>
          <p:nvPr/>
        </p:nvGrpSpPr>
        <p:grpSpPr>
          <a:xfrm>
            <a:off x="1846132" y="3990251"/>
            <a:ext cx="1164866" cy="698868"/>
            <a:chOff x="0" y="0"/>
            <a:chExt cx="897446" cy="538428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846132" y="3990250"/>
            <a:ext cx="1164866" cy="223771"/>
            <a:chOff x="0" y="0"/>
            <a:chExt cx="897446" cy="172399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2018774" y="4045402"/>
            <a:ext cx="819576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SEATING AREA BRANDING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926376" y="4267396"/>
            <a:ext cx="1004374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Subtly incorporate brand elements into comfortable, functional seating arrangements</a:t>
            </a:r>
          </a:p>
        </p:txBody>
      </p:sp>
      <p:grpSp>
        <p:nvGrpSpPr>
          <p:cNvPr id="106" name="Group 106"/>
          <p:cNvGrpSpPr/>
          <p:nvPr/>
        </p:nvGrpSpPr>
        <p:grpSpPr>
          <a:xfrm>
            <a:off x="1846132" y="4685572"/>
            <a:ext cx="1164866" cy="698868"/>
            <a:chOff x="0" y="0"/>
            <a:chExt cx="897446" cy="538428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1846132" y="4685572"/>
            <a:ext cx="1164866" cy="223771"/>
            <a:chOff x="0" y="0"/>
            <a:chExt cx="897446" cy="172399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12" name="TextBox 112"/>
          <p:cNvSpPr txBox="1"/>
          <p:nvPr/>
        </p:nvSpPr>
        <p:spPr>
          <a:xfrm>
            <a:off x="1926376" y="4740722"/>
            <a:ext cx="1004374" cy="13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PROGRAMS AND SCHEDULES (PRINTED)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926376" y="4975032"/>
            <a:ext cx="1004374" cy="17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Design an easy-to-use guide that serves as a branded keepsake</a:t>
            </a:r>
          </a:p>
        </p:txBody>
      </p:sp>
      <p:grpSp>
        <p:nvGrpSpPr>
          <p:cNvPr id="115" name="Group 115"/>
          <p:cNvGrpSpPr/>
          <p:nvPr/>
        </p:nvGrpSpPr>
        <p:grpSpPr>
          <a:xfrm>
            <a:off x="2988705" y="3990250"/>
            <a:ext cx="1164866" cy="698868"/>
            <a:chOff x="0" y="0"/>
            <a:chExt cx="897446" cy="538428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2988705" y="3990250"/>
            <a:ext cx="1164866" cy="223771"/>
            <a:chOff x="0" y="0"/>
            <a:chExt cx="897446" cy="172399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21" name="TextBox 121"/>
          <p:cNvSpPr txBox="1"/>
          <p:nvPr/>
        </p:nvSpPr>
        <p:spPr>
          <a:xfrm>
            <a:off x="3164347" y="4038600"/>
            <a:ext cx="813582" cy="106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"/>
              </a:lnSpc>
            </a:pPr>
            <a:r>
              <a:rPr lang="en-US" sz="486" b="1" spc="-22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BRANDED PHOTO OPPORTUNITIES AND BACKDROPS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3096455" y="4267394"/>
            <a:ext cx="949368" cy="17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Design shareable moments that attendees will want to post online</a:t>
            </a:r>
          </a:p>
        </p:txBody>
      </p:sp>
      <p:grpSp>
        <p:nvGrpSpPr>
          <p:cNvPr id="123" name="Group 123"/>
          <p:cNvGrpSpPr/>
          <p:nvPr/>
        </p:nvGrpSpPr>
        <p:grpSpPr>
          <a:xfrm>
            <a:off x="2988705" y="4685572"/>
            <a:ext cx="1164866" cy="698868"/>
            <a:chOff x="0" y="0"/>
            <a:chExt cx="3882885" cy="2329560"/>
          </a:xfrm>
        </p:grpSpPr>
        <p:grpSp>
          <p:nvGrpSpPr>
            <p:cNvPr id="124" name="Group 124"/>
            <p:cNvGrpSpPr/>
            <p:nvPr/>
          </p:nvGrpSpPr>
          <p:grpSpPr>
            <a:xfrm>
              <a:off x="0" y="0"/>
              <a:ext cx="3882885" cy="2329560"/>
              <a:chOff x="0" y="0"/>
              <a:chExt cx="897446" cy="538428"/>
            </a:xfrm>
          </p:grpSpPr>
          <p:sp>
            <p:nvSpPr>
              <p:cNvPr id="125" name="Freeform 125"/>
              <p:cNvSpPr/>
              <p:nvPr/>
            </p:nvSpPr>
            <p:spPr>
              <a:xfrm>
                <a:off x="0" y="0"/>
                <a:ext cx="897446" cy="538428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538428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538428"/>
                    </a:lnTo>
                    <a:lnTo>
                      <a:pt x="0" y="538428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126" name="TextBox 126"/>
              <p:cNvSpPr txBox="1"/>
              <p:nvPr/>
            </p:nvSpPr>
            <p:spPr>
              <a:xfrm>
                <a:off x="0" y="-47625"/>
                <a:ext cx="897446" cy="586053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128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>
              <a:off x="0" y="0"/>
              <a:ext cx="3882885" cy="745902"/>
              <a:chOff x="0" y="0"/>
              <a:chExt cx="897446" cy="172399"/>
            </a:xfrm>
          </p:grpSpPr>
          <p:sp>
            <p:nvSpPr>
              <p:cNvPr id="128" name="Freeform 128"/>
              <p:cNvSpPr/>
              <p:nvPr/>
            </p:nvSpPr>
            <p:spPr>
              <a:xfrm>
                <a:off x="0" y="0"/>
                <a:ext cx="897446" cy="172399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172399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172399"/>
                    </a:lnTo>
                    <a:lnTo>
                      <a:pt x="0" y="172399"/>
                    </a:lnTo>
                    <a:close/>
                  </a:path>
                </a:pathLst>
              </a:custGeom>
              <a:solidFill>
                <a:srgbClr val="FFF8B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129" name="TextBox 129"/>
              <p:cNvSpPr txBox="1"/>
              <p:nvPr/>
            </p:nvSpPr>
            <p:spPr>
              <a:xfrm>
                <a:off x="0" y="47625"/>
                <a:ext cx="897446" cy="124774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47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sp>
          <p:nvSpPr>
            <p:cNvPr id="130" name="TextBox 130"/>
            <p:cNvSpPr txBox="1"/>
            <p:nvPr/>
          </p:nvSpPr>
          <p:spPr>
            <a:xfrm>
              <a:off x="213447" y="290240"/>
              <a:ext cx="3455992" cy="224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"/>
                </a:lnSpc>
                <a:spcBef>
                  <a:spcPct val="0"/>
                </a:spcBef>
              </a:pPr>
              <a:r>
                <a:rPr lang="en-US" sz="572" b="1" spc="-26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CHARGING STATIONS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359167" y="923813"/>
              <a:ext cx="3164559" cy="88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7"/>
                </a:lnSpc>
              </a:pPr>
              <a:r>
                <a:rPr lang="en-US" sz="572" spc="-26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Transform a necessity into a branded amenity that attendees appreciate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4136889" y="3993798"/>
            <a:ext cx="1164866" cy="698868"/>
            <a:chOff x="0" y="0"/>
            <a:chExt cx="897446" cy="538428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897446" cy="538428"/>
            </a:xfrm>
            <a:custGeom>
              <a:avLst/>
              <a:gdLst/>
              <a:ahLst/>
              <a:cxnLst/>
              <a:rect l="l" t="t" r="r" b="b"/>
              <a:pathLst>
                <a:path w="897446" h="538428">
                  <a:moveTo>
                    <a:pt x="0" y="0"/>
                  </a:moveTo>
                  <a:lnTo>
                    <a:pt x="897446" y="0"/>
                  </a:lnTo>
                  <a:lnTo>
                    <a:pt x="89744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-47625"/>
              <a:ext cx="89744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4136889" y="3993796"/>
            <a:ext cx="1164866" cy="223771"/>
            <a:chOff x="0" y="0"/>
            <a:chExt cx="897446" cy="172399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897446" cy="172399"/>
            </a:xfrm>
            <a:custGeom>
              <a:avLst/>
              <a:gdLst/>
              <a:ahLst/>
              <a:cxnLst/>
              <a:rect l="l" t="t" r="r" b="b"/>
              <a:pathLst>
                <a:path w="897446" h="172399">
                  <a:moveTo>
                    <a:pt x="0" y="0"/>
                  </a:moveTo>
                  <a:lnTo>
                    <a:pt x="897446" y="0"/>
                  </a:lnTo>
                  <a:lnTo>
                    <a:pt x="89744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FF8B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-47625"/>
              <a:ext cx="89744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38" name="TextBox 138"/>
          <p:cNvSpPr txBox="1"/>
          <p:nvPr/>
        </p:nvSpPr>
        <p:spPr>
          <a:xfrm>
            <a:off x="4242434" y="4048948"/>
            <a:ext cx="953774" cy="6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"/>
              </a:lnSpc>
            </a:pPr>
            <a:r>
              <a:rPr lang="en-US" sz="572" b="1" spc="-26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Restroom branding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4244639" y="4270941"/>
            <a:ext cx="949366" cy="26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</a:pPr>
            <a:r>
              <a:rPr lang="en-US" sz="572" spc="-26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Use unexpected branding moments to surprise and delight attendees</a:t>
            </a:r>
          </a:p>
        </p:txBody>
      </p:sp>
      <p:grpSp>
        <p:nvGrpSpPr>
          <p:cNvPr id="140" name="Group 140"/>
          <p:cNvGrpSpPr/>
          <p:nvPr/>
        </p:nvGrpSpPr>
        <p:grpSpPr>
          <a:xfrm>
            <a:off x="5283781" y="3993798"/>
            <a:ext cx="1164866" cy="698868"/>
            <a:chOff x="0" y="0"/>
            <a:chExt cx="3882885" cy="2329560"/>
          </a:xfrm>
        </p:grpSpPr>
        <p:grpSp>
          <p:nvGrpSpPr>
            <p:cNvPr id="141" name="Group 141"/>
            <p:cNvGrpSpPr/>
            <p:nvPr/>
          </p:nvGrpSpPr>
          <p:grpSpPr>
            <a:xfrm>
              <a:off x="0" y="0"/>
              <a:ext cx="3882885" cy="2329560"/>
              <a:chOff x="0" y="0"/>
              <a:chExt cx="897446" cy="538428"/>
            </a:xfrm>
          </p:grpSpPr>
          <p:sp>
            <p:nvSpPr>
              <p:cNvPr id="142" name="Freeform 142"/>
              <p:cNvSpPr/>
              <p:nvPr/>
            </p:nvSpPr>
            <p:spPr>
              <a:xfrm>
                <a:off x="0" y="0"/>
                <a:ext cx="897446" cy="538428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538428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538428"/>
                    </a:lnTo>
                    <a:lnTo>
                      <a:pt x="0" y="538428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143" name="TextBox 143"/>
              <p:cNvSpPr txBox="1"/>
              <p:nvPr/>
            </p:nvSpPr>
            <p:spPr>
              <a:xfrm>
                <a:off x="0" y="-47625"/>
                <a:ext cx="897446" cy="586053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128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0" y="0"/>
              <a:ext cx="3882885" cy="745902"/>
              <a:chOff x="0" y="0"/>
              <a:chExt cx="897446" cy="172399"/>
            </a:xfrm>
          </p:grpSpPr>
          <p:sp>
            <p:nvSpPr>
              <p:cNvPr id="145" name="Freeform 145"/>
              <p:cNvSpPr/>
              <p:nvPr/>
            </p:nvSpPr>
            <p:spPr>
              <a:xfrm>
                <a:off x="0" y="0"/>
                <a:ext cx="897446" cy="172399"/>
              </a:xfrm>
              <a:custGeom>
                <a:avLst/>
                <a:gdLst/>
                <a:ahLst/>
                <a:cxnLst/>
                <a:rect l="l" t="t" r="r" b="b"/>
                <a:pathLst>
                  <a:path w="897446" h="172399">
                    <a:moveTo>
                      <a:pt x="0" y="0"/>
                    </a:moveTo>
                    <a:lnTo>
                      <a:pt x="897446" y="0"/>
                    </a:lnTo>
                    <a:lnTo>
                      <a:pt x="897446" y="172399"/>
                    </a:lnTo>
                    <a:lnTo>
                      <a:pt x="0" y="172399"/>
                    </a:lnTo>
                    <a:close/>
                  </a:path>
                </a:pathLst>
              </a:custGeom>
              <a:solidFill>
                <a:srgbClr val="FFF8B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370"/>
              </a:p>
            </p:txBody>
          </p:sp>
          <p:sp>
            <p:nvSpPr>
              <p:cNvPr id="146" name="TextBox 146"/>
              <p:cNvSpPr txBox="1"/>
              <p:nvPr/>
            </p:nvSpPr>
            <p:spPr>
              <a:xfrm>
                <a:off x="0" y="-47625"/>
                <a:ext cx="897446" cy="220024"/>
              </a:xfrm>
              <a:prstGeom prst="rect">
                <a:avLst/>
              </a:prstGeom>
            </p:spPr>
            <p:txBody>
              <a:bodyPr lIns="20320" tIns="20320" rIns="20320" bIns="20320" rtlCol="0" anchor="ctr"/>
              <a:lstStyle/>
              <a:p>
                <a:pPr algn="ctr">
                  <a:lnSpc>
                    <a:spcPts val="1288"/>
                  </a:lnSpc>
                  <a:spcBef>
                    <a:spcPct val="0"/>
                  </a:spcBef>
                </a:pPr>
                <a:endParaRPr sz="370"/>
              </a:p>
            </p:txBody>
          </p:sp>
        </p:grpSp>
        <p:sp>
          <p:nvSpPr>
            <p:cNvPr id="147" name="TextBox 147"/>
            <p:cNvSpPr txBox="1"/>
            <p:nvPr/>
          </p:nvSpPr>
          <p:spPr>
            <a:xfrm>
              <a:off x="851153" y="167967"/>
              <a:ext cx="2180586" cy="224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"/>
                </a:lnSpc>
              </a:pPr>
              <a:r>
                <a:rPr lang="en-US" sz="572" b="1" spc="-26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ELEVATOR WRAPS</a:t>
              </a:r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403173" y="923813"/>
              <a:ext cx="3076532" cy="588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7"/>
                </a:lnSpc>
              </a:pPr>
              <a:r>
                <a:rPr lang="en-US" sz="572" spc="-26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Transform transitional spaces into brand immersion experience</a:t>
              </a:r>
            </a:p>
          </p:txBody>
        </p:sp>
      </p:grpSp>
      <p:sp>
        <p:nvSpPr>
          <p:cNvPr id="149" name="TextBox 149"/>
          <p:cNvSpPr txBox="1"/>
          <p:nvPr/>
        </p:nvSpPr>
        <p:spPr>
          <a:xfrm rot="-5400000">
            <a:off x="177451" y="4312030"/>
            <a:ext cx="771542" cy="93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"/>
              </a:lnSpc>
            </a:pPr>
            <a:r>
              <a:rPr lang="en-US" sz="772" b="1" spc="-3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IN-EVENT</a:t>
            </a:r>
          </a:p>
        </p:txBody>
      </p:sp>
      <p:sp>
        <p:nvSpPr>
          <p:cNvPr id="151" name="TextBox 9">
            <a:extLst>
              <a:ext uri="{FF2B5EF4-FFF2-40B4-BE49-F238E27FC236}">
                <a16:creationId xmlns:a16="http://schemas.microsoft.com/office/drawing/2014/main" id="{0E6BB841-05F7-5373-F9A3-0B4B5C0CC566}"/>
              </a:ext>
            </a:extLst>
          </p:cNvPr>
          <p:cNvSpPr txBox="1"/>
          <p:nvPr/>
        </p:nvSpPr>
        <p:spPr>
          <a:xfrm>
            <a:off x="462423" y="1991750"/>
            <a:ext cx="6390354" cy="452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8"/>
              </a:lnSpc>
            </a:pPr>
            <a:r>
              <a:rPr lang="en-US" sz="3782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Brand </a:t>
            </a:r>
            <a:r>
              <a:rPr lang="en-US" sz="3782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Touchpoints</a:t>
            </a:r>
          </a:p>
        </p:txBody>
      </p:sp>
      <p:grpSp>
        <p:nvGrpSpPr>
          <p:cNvPr id="152" name="Group 6">
            <a:extLst>
              <a:ext uri="{FF2B5EF4-FFF2-40B4-BE49-F238E27FC236}">
                <a16:creationId xmlns:a16="http://schemas.microsoft.com/office/drawing/2014/main" id="{6F7E9071-8807-7DF5-CA94-D1D5A393F5B3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53" name="Freeform 7">
              <a:extLst>
                <a:ext uri="{FF2B5EF4-FFF2-40B4-BE49-F238E27FC236}">
                  <a16:creationId xmlns:a16="http://schemas.microsoft.com/office/drawing/2014/main" id="{961A3421-6F40-C01D-9432-C78664B9643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4" name="TextBox 8">
              <a:extLst>
                <a:ext uri="{FF2B5EF4-FFF2-40B4-BE49-F238E27FC236}">
                  <a16:creationId xmlns:a16="http://schemas.microsoft.com/office/drawing/2014/main" id="{B26143ED-C79D-EAAB-3A3D-700E0A12EAB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5" name="Group 6">
            <a:extLst>
              <a:ext uri="{FF2B5EF4-FFF2-40B4-BE49-F238E27FC236}">
                <a16:creationId xmlns:a16="http://schemas.microsoft.com/office/drawing/2014/main" id="{C19C48A5-F2D6-E969-94F5-C086DF385005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6" name="Freeform 7">
              <a:extLst>
                <a:ext uri="{FF2B5EF4-FFF2-40B4-BE49-F238E27FC236}">
                  <a16:creationId xmlns:a16="http://schemas.microsoft.com/office/drawing/2014/main" id="{22F5F179-32C4-0FD8-4667-420FB419278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7" name="TextBox 8">
              <a:extLst>
                <a:ext uri="{FF2B5EF4-FFF2-40B4-BE49-F238E27FC236}">
                  <a16:creationId xmlns:a16="http://schemas.microsoft.com/office/drawing/2014/main" id="{EE8F8C33-E086-E77F-D5CC-5F9F0BDB6C9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300646" y="3015495"/>
            <a:ext cx="1554585" cy="874415"/>
            <a:chOff x="0" y="0"/>
            <a:chExt cx="957249" cy="5384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57249" cy="538428"/>
            </a:xfrm>
            <a:custGeom>
              <a:avLst/>
              <a:gdLst/>
              <a:ahLst/>
              <a:cxnLst/>
              <a:rect l="l" t="t" r="r" b="b"/>
              <a:pathLst>
                <a:path w="957249" h="538428">
                  <a:moveTo>
                    <a:pt x="63745" y="0"/>
                  </a:moveTo>
                  <a:lnTo>
                    <a:pt x="893504" y="0"/>
                  </a:lnTo>
                  <a:cubicBezTo>
                    <a:pt x="910410" y="0"/>
                    <a:pt x="926624" y="6716"/>
                    <a:pt x="938578" y="18670"/>
                  </a:cubicBezTo>
                  <a:cubicBezTo>
                    <a:pt x="950533" y="30625"/>
                    <a:pt x="957249" y="46839"/>
                    <a:pt x="957249" y="63745"/>
                  </a:cubicBezTo>
                  <a:lnTo>
                    <a:pt x="957249" y="474683"/>
                  </a:lnTo>
                  <a:cubicBezTo>
                    <a:pt x="957249" y="491590"/>
                    <a:pt x="950533" y="507803"/>
                    <a:pt x="938578" y="519758"/>
                  </a:cubicBezTo>
                  <a:cubicBezTo>
                    <a:pt x="926624" y="531712"/>
                    <a:pt x="910410" y="538428"/>
                    <a:pt x="893504" y="538428"/>
                  </a:cubicBezTo>
                  <a:lnTo>
                    <a:pt x="63745" y="538428"/>
                  </a:lnTo>
                  <a:cubicBezTo>
                    <a:pt x="46839" y="538428"/>
                    <a:pt x="30625" y="531712"/>
                    <a:pt x="18670" y="519758"/>
                  </a:cubicBezTo>
                  <a:cubicBezTo>
                    <a:pt x="6716" y="507803"/>
                    <a:pt x="0" y="491590"/>
                    <a:pt x="0" y="474683"/>
                  </a:cubicBezTo>
                  <a:lnTo>
                    <a:pt x="0" y="63745"/>
                  </a:lnTo>
                  <a:cubicBezTo>
                    <a:pt x="0" y="46839"/>
                    <a:pt x="6716" y="30625"/>
                    <a:pt x="18670" y="18670"/>
                  </a:cubicBezTo>
                  <a:cubicBezTo>
                    <a:pt x="30625" y="6716"/>
                    <a:pt x="46839" y="0"/>
                    <a:pt x="63745" y="0"/>
                  </a:cubicBezTo>
                  <a:close/>
                </a:path>
              </a:pathLst>
            </a:custGeom>
            <a:solidFill>
              <a:srgbClr val="F1BEB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957249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5462" y="3015495"/>
            <a:ext cx="1199766" cy="874415"/>
            <a:chOff x="0" y="0"/>
            <a:chExt cx="738766" cy="5384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38766" cy="538428"/>
            </a:xfrm>
            <a:custGeom>
              <a:avLst/>
              <a:gdLst/>
              <a:ahLst/>
              <a:cxnLst/>
              <a:rect l="l" t="t" r="r" b="b"/>
              <a:pathLst>
                <a:path w="738766" h="538428">
                  <a:moveTo>
                    <a:pt x="0" y="0"/>
                  </a:moveTo>
                  <a:lnTo>
                    <a:pt x="738766" y="0"/>
                  </a:lnTo>
                  <a:lnTo>
                    <a:pt x="73876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73876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39749" y="3015495"/>
            <a:ext cx="1199766" cy="874415"/>
            <a:chOff x="0" y="0"/>
            <a:chExt cx="738766" cy="5384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38766" cy="538428"/>
            </a:xfrm>
            <a:custGeom>
              <a:avLst/>
              <a:gdLst/>
              <a:ahLst/>
              <a:cxnLst/>
              <a:rect l="l" t="t" r="r" b="b"/>
              <a:pathLst>
                <a:path w="738766" h="538428">
                  <a:moveTo>
                    <a:pt x="0" y="0"/>
                  </a:moveTo>
                  <a:lnTo>
                    <a:pt x="738766" y="0"/>
                  </a:lnTo>
                  <a:lnTo>
                    <a:pt x="73876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73876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016559" y="3015495"/>
            <a:ext cx="1199766" cy="874415"/>
            <a:chOff x="0" y="0"/>
            <a:chExt cx="738766" cy="5384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38766" cy="538428"/>
            </a:xfrm>
            <a:custGeom>
              <a:avLst/>
              <a:gdLst/>
              <a:ahLst/>
              <a:cxnLst/>
              <a:rect l="l" t="t" r="r" b="b"/>
              <a:pathLst>
                <a:path w="738766" h="538428">
                  <a:moveTo>
                    <a:pt x="0" y="0"/>
                  </a:moveTo>
                  <a:lnTo>
                    <a:pt x="738766" y="0"/>
                  </a:lnTo>
                  <a:lnTo>
                    <a:pt x="73876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73876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99143" y="3015495"/>
            <a:ext cx="1199766" cy="874415"/>
            <a:chOff x="0" y="0"/>
            <a:chExt cx="738766" cy="5384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8766" cy="538428"/>
            </a:xfrm>
            <a:custGeom>
              <a:avLst/>
              <a:gdLst/>
              <a:ahLst/>
              <a:cxnLst/>
              <a:rect l="l" t="t" r="r" b="b"/>
              <a:pathLst>
                <a:path w="738766" h="538428">
                  <a:moveTo>
                    <a:pt x="0" y="0"/>
                  </a:moveTo>
                  <a:lnTo>
                    <a:pt x="738766" y="0"/>
                  </a:lnTo>
                  <a:lnTo>
                    <a:pt x="73876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73876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80397" y="3015495"/>
            <a:ext cx="1199766" cy="874415"/>
            <a:chOff x="0" y="0"/>
            <a:chExt cx="738766" cy="5384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38766" cy="538428"/>
            </a:xfrm>
            <a:custGeom>
              <a:avLst/>
              <a:gdLst/>
              <a:ahLst/>
              <a:cxnLst/>
              <a:rect l="l" t="t" r="r" b="b"/>
              <a:pathLst>
                <a:path w="738766" h="538428">
                  <a:moveTo>
                    <a:pt x="0" y="0"/>
                  </a:moveTo>
                  <a:lnTo>
                    <a:pt x="738766" y="0"/>
                  </a:lnTo>
                  <a:lnTo>
                    <a:pt x="738766" y="538428"/>
                  </a:lnTo>
                  <a:lnTo>
                    <a:pt x="0" y="538428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38766" cy="586053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55462" y="3015497"/>
            <a:ext cx="1199766" cy="279978"/>
            <a:chOff x="0" y="0"/>
            <a:chExt cx="738766" cy="17239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1BEB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839749" y="3015497"/>
            <a:ext cx="1199766" cy="279978"/>
            <a:chOff x="0" y="0"/>
            <a:chExt cx="738766" cy="17239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1BEB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016559" y="3015497"/>
            <a:ext cx="1199766" cy="279978"/>
            <a:chOff x="0" y="0"/>
            <a:chExt cx="738766" cy="17239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1BEB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199143" y="3015497"/>
            <a:ext cx="1199766" cy="279978"/>
            <a:chOff x="0" y="0"/>
            <a:chExt cx="738766" cy="17239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1BEB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380397" y="3015497"/>
            <a:ext cx="1199766" cy="279978"/>
            <a:chOff x="0" y="0"/>
            <a:chExt cx="738766" cy="17239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38766" cy="172399"/>
            </a:xfrm>
            <a:custGeom>
              <a:avLst/>
              <a:gdLst/>
              <a:ahLst/>
              <a:cxnLst/>
              <a:rect l="l" t="t" r="r" b="b"/>
              <a:pathLst>
                <a:path w="738766" h="172399">
                  <a:moveTo>
                    <a:pt x="0" y="0"/>
                  </a:moveTo>
                  <a:lnTo>
                    <a:pt x="738766" y="0"/>
                  </a:lnTo>
                  <a:lnTo>
                    <a:pt x="738766" y="172399"/>
                  </a:lnTo>
                  <a:lnTo>
                    <a:pt x="0" y="172399"/>
                  </a:lnTo>
                  <a:close/>
                </a:path>
              </a:pathLst>
            </a:custGeom>
            <a:solidFill>
              <a:srgbClr val="F1BEBC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738766" cy="22002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288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43" name="TextBox 43"/>
          <p:cNvSpPr txBox="1"/>
          <p:nvPr/>
        </p:nvSpPr>
        <p:spPr>
          <a:xfrm rot="-5400000">
            <a:off x="87265" y="3393073"/>
            <a:ext cx="839584" cy="119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"/>
              </a:lnSpc>
            </a:pPr>
            <a:r>
              <a:rPr lang="en-US" sz="966" b="1" spc="-43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POST-EVENT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28226" y="3119962"/>
            <a:ext cx="1065288" cy="8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"/>
              </a:lnSpc>
            </a:pPr>
            <a:r>
              <a:rPr lang="en-US" sz="716" b="1" spc="-3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FOLLOW-UP EMAILS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017567" y="3079030"/>
            <a:ext cx="844132" cy="8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"/>
              </a:lnSpc>
              <a:spcBef>
                <a:spcPct val="0"/>
              </a:spcBef>
            </a:pPr>
            <a:r>
              <a:rPr lang="en-US" sz="716" b="1" spc="-3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HIGHLIGHTS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082511" y="3122364"/>
            <a:ext cx="1067862" cy="8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"/>
              </a:lnSpc>
              <a:spcBef>
                <a:spcPct val="0"/>
              </a:spcBef>
            </a:pPr>
            <a:r>
              <a:rPr lang="en-US" sz="716" b="1" spc="-3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POST-EVENT SURVEYS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643391" y="3079030"/>
            <a:ext cx="673776" cy="8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"/>
              </a:lnSpc>
            </a:pPr>
            <a:r>
              <a:rPr lang="en-US" sz="716" b="1" spc="-3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CONTENT LIBRARY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307851" y="3119962"/>
            <a:ext cx="982350" cy="8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"/>
              </a:lnSpc>
            </a:pPr>
            <a:r>
              <a:rPr lang="en-US" sz="716" b="1" spc="-3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Event recap videos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38112" y="3326760"/>
            <a:ext cx="1034467" cy="34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"/>
              </a:lnSpc>
            </a:pPr>
            <a:r>
              <a:rPr lang="en-US" sz="716" spc="-3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Maintain event branding while transitioning to next steps or future events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922398" y="3326760"/>
            <a:ext cx="1034467" cy="34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"/>
              </a:lnSpc>
            </a:pPr>
            <a:r>
              <a:rPr lang="en-US" sz="716" spc="-3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Curate branded visual summaries that reinforce key moments and messages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127535" y="3326760"/>
            <a:ext cx="977811" cy="34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"/>
              </a:lnSpc>
            </a:pPr>
            <a:r>
              <a:rPr lang="en-US" sz="716" spc="-3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Create a branded survey experience that encourages thoughtful feedback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99143" y="3326759"/>
            <a:ext cx="1199766" cy="457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"/>
              </a:lnSpc>
            </a:pPr>
            <a:r>
              <a:rPr lang="en-US" sz="716" spc="-3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Produce polished videos with branded intros, lower thirds, and transitions, showcase content produced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504973" y="3326760"/>
            <a:ext cx="950615" cy="34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"/>
              </a:lnSpc>
            </a:pPr>
            <a:r>
              <a:rPr lang="en-US" sz="716" spc="-3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Organize materials in a branded, user-friendly digital archive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AFB0226-5C82-F9B1-8349-44FC606B885D}"/>
              </a:ext>
            </a:extLst>
          </p:cNvPr>
          <p:cNvSpPr txBox="1"/>
          <p:nvPr/>
        </p:nvSpPr>
        <p:spPr>
          <a:xfrm>
            <a:off x="462423" y="1991750"/>
            <a:ext cx="6390354" cy="452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8"/>
              </a:lnSpc>
            </a:pPr>
            <a:r>
              <a:rPr lang="en-US" sz="3782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Brand </a:t>
            </a:r>
            <a:r>
              <a:rPr lang="en-US" sz="3782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Touchpoints</a:t>
            </a:r>
          </a:p>
        </p:txBody>
      </p:sp>
      <p:grpSp>
        <p:nvGrpSpPr>
          <p:cNvPr id="55" name="Group 6">
            <a:extLst>
              <a:ext uri="{FF2B5EF4-FFF2-40B4-BE49-F238E27FC236}">
                <a16:creationId xmlns:a16="http://schemas.microsoft.com/office/drawing/2014/main" id="{40FF6EFF-DC76-DA74-F3D1-EED4D976D86A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D2CD86EB-CC5B-595F-C8FE-1375B66229D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7" name="TextBox 8">
              <a:extLst>
                <a:ext uri="{FF2B5EF4-FFF2-40B4-BE49-F238E27FC236}">
                  <a16:creationId xmlns:a16="http://schemas.microsoft.com/office/drawing/2014/main" id="{DE18DE14-46B5-BD93-54E4-154F903E2C4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58" name="Group 6">
            <a:extLst>
              <a:ext uri="{FF2B5EF4-FFF2-40B4-BE49-F238E27FC236}">
                <a16:creationId xmlns:a16="http://schemas.microsoft.com/office/drawing/2014/main" id="{261F6953-6B57-0E62-2EDE-66976B3EBB1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9B6C403A-52DB-1F98-D17C-010D373D82E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0" name="TextBox 8">
              <a:extLst>
                <a:ext uri="{FF2B5EF4-FFF2-40B4-BE49-F238E27FC236}">
                  <a16:creationId xmlns:a16="http://schemas.microsoft.com/office/drawing/2014/main" id="{3AC24309-99A3-B3C3-6492-F09C7E3EABF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97853" y="2421347"/>
            <a:ext cx="5119496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4"/>
              </a:lnSpc>
            </a:pPr>
            <a:r>
              <a:rPr lang="en-US" sz="6744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NOSTALGIA IS THE NEW </a:t>
            </a:r>
            <a:r>
              <a:rPr lang="en-US" sz="6744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BLACK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CE672DB6-CE65-2F29-F2B0-BECB4CACE6AE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816C7309-D9D2-4AC9-A591-F4DB3A9A46D8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EDE1F51-9BA9-09EC-705C-31C00D72404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A299343D-B7A9-889C-30FB-3053B5DC5223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967A0E1-49CC-F1E1-5414-4B48A7FD8CCB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D46DEAF4-3C38-7655-579C-FC4196D2117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73466" y="1905001"/>
            <a:ext cx="6968268" cy="3123234"/>
          </a:xfrm>
          <a:custGeom>
            <a:avLst/>
            <a:gdLst/>
            <a:ahLst/>
            <a:cxnLst/>
            <a:rect l="l" t="t" r="r" b="b"/>
            <a:pathLst>
              <a:path w="16230600" h="7274688">
                <a:moveTo>
                  <a:pt x="0" y="0"/>
                </a:moveTo>
                <a:lnTo>
                  <a:pt x="16230600" y="0"/>
                </a:lnTo>
                <a:lnTo>
                  <a:pt x="16230600" y="7274688"/>
                </a:lnTo>
                <a:lnTo>
                  <a:pt x="0" y="7274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158" r="-1260" b="-41284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2" y="6477000"/>
            <a:ext cx="7315198" cy="230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28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NOSTALGIA IS THE NEW </a:t>
            </a:r>
            <a:r>
              <a:rPr lang="en-US" sz="2800" b="1" dirty="0">
                <a:solidFill>
                  <a:srgbClr val="EE67CA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BLACK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A1B14484-55CC-1770-3BDA-C2528F92906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BB302F1-60EF-4A8E-9C58-3659ACFBC8A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DEB42E06-254D-921E-08E4-B5722515A99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D0DDE1EC-7510-9345-C123-B1FC47F2FE8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41045D5-40D7-A942-544B-CC3411E1877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A5957E8E-FF37-18B3-C058-225F1E134C1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11480" y="2011681"/>
            <a:ext cx="6492240" cy="329184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7155" y="0"/>
                  </a:moveTo>
                  <a:lnTo>
                    <a:pt x="4267571" y="0"/>
                  </a:lnTo>
                  <a:cubicBezTo>
                    <a:pt x="4271523" y="0"/>
                    <a:pt x="4274726" y="3203"/>
                    <a:pt x="4274726" y="7155"/>
                  </a:cubicBezTo>
                  <a:lnTo>
                    <a:pt x="4274726" y="2160312"/>
                  </a:lnTo>
                  <a:cubicBezTo>
                    <a:pt x="4274726" y="2162209"/>
                    <a:pt x="4273972" y="2164029"/>
                    <a:pt x="4272630" y="2165371"/>
                  </a:cubicBezTo>
                  <a:cubicBezTo>
                    <a:pt x="4271289" y="2166713"/>
                    <a:pt x="4269468" y="2167467"/>
                    <a:pt x="4267571" y="2167467"/>
                  </a:cubicBezTo>
                  <a:lnTo>
                    <a:pt x="7155" y="2167467"/>
                  </a:lnTo>
                  <a:cubicBezTo>
                    <a:pt x="5257" y="2167467"/>
                    <a:pt x="3437" y="2166713"/>
                    <a:pt x="2096" y="2165371"/>
                  </a:cubicBezTo>
                  <a:cubicBezTo>
                    <a:pt x="754" y="2164029"/>
                    <a:pt x="0" y="2162209"/>
                    <a:pt x="0" y="2160312"/>
                  </a:cubicBezTo>
                  <a:lnTo>
                    <a:pt x="0" y="7155"/>
                  </a:lnTo>
                  <a:cubicBezTo>
                    <a:pt x="0" y="5257"/>
                    <a:pt x="754" y="3437"/>
                    <a:pt x="2096" y="2096"/>
                  </a:cubicBezTo>
                  <a:cubicBezTo>
                    <a:pt x="3437" y="754"/>
                    <a:pt x="5257" y="0"/>
                    <a:pt x="715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9" name="Freeform 9"/>
          <p:cNvSpPr/>
          <p:nvPr/>
        </p:nvSpPr>
        <p:spPr>
          <a:xfrm>
            <a:off x="245581" y="2011681"/>
            <a:ext cx="6824040" cy="3030358"/>
          </a:xfrm>
          <a:custGeom>
            <a:avLst/>
            <a:gdLst/>
            <a:ahLst/>
            <a:cxnLst/>
            <a:rect l="l" t="t" r="r" b="b"/>
            <a:pathLst>
              <a:path w="15703512" h="6973476">
                <a:moveTo>
                  <a:pt x="0" y="0"/>
                </a:moveTo>
                <a:lnTo>
                  <a:pt x="15703512" y="0"/>
                </a:lnTo>
                <a:lnTo>
                  <a:pt x="15703512" y="6973477"/>
                </a:lnTo>
                <a:lnTo>
                  <a:pt x="0" y="697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0362" b="-38529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5F8CC-8A8D-086C-1CEE-9FFCCDB1D1FE}"/>
              </a:ext>
            </a:extLst>
          </p:cNvPr>
          <p:cNvSpPr txBox="1"/>
          <p:nvPr/>
        </p:nvSpPr>
        <p:spPr>
          <a:xfrm>
            <a:off x="2" y="6477000"/>
            <a:ext cx="7315198" cy="230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28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NOSTALGIA IS THE NEW </a:t>
            </a:r>
            <a:r>
              <a:rPr lang="en-US" sz="2800" b="1" dirty="0">
                <a:solidFill>
                  <a:srgbClr val="EE67CA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BLACK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E12EBAF2-B14D-3C19-C980-D7BFA1436FD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3BC8859-B3F3-CA7E-11E4-776DAF9A6C9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9D98B65A-D3F9-3976-95BB-B4307118DC4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6DAC8939-E6E0-416D-B7E0-D32601B48B1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B44ECAD-6D14-1E78-B37C-2555A2E1C6C7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91273B91-A453-CD2D-55A9-99FF9E00AE3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228601" y="1987907"/>
            <a:ext cx="6858000" cy="3067324"/>
          </a:xfrm>
          <a:custGeom>
            <a:avLst/>
            <a:gdLst/>
            <a:ahLst/>
            <a:cxnLst/>
            <a:rect l="l" t="t" r="r" b="b"/>
            <a:pathLst>
              <a:path w="15650627" h="6999938">
                <a:moveTo>
                  <a:pt x="0" y="0"/>
                </a:moveTo>
                <a:lnTo>
                  <a:pt x="15650626" y="0"/>
                </a:lnTo>
                <a:lnTo>
                  <a:pt x="15650626" y="6999938"/>
                </a:lnTo>
                <a:lnTo>
                  <a:pt x="0" y="699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857" b="-28197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8D0270-87E7-1950-C5F3-66BBE80A420C}"/>
              </a:ext>
            </a:extLst>
          </p:cNvPr>
          <p:cNvSpPr txBox="1"/>
          <p:nvPr/>
        </p:nvSpPr>
        <p:spPr>
          <a:xfrm>
            <a:off x="2" y="6477000"/>
            <a:ext cx="7315198" cy="230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28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NOSTALGIA IS THE NEW </a:t>
            </a:r>
            <a:r>
              <a:rPr lang="en-US" sz="2800" b="1" dirty="0">
                <a:solidFill>
                  <a:srgbClr val="EE67CA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BLACK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4C427FEF-F787-306C-3BC6-FE2CC598B43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9A68A05-5941-1171-F34A-91D186BF11E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50136CC1-DF74-7B40-C8E3-FDE7EAC07E9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3FC7C30D-B373-5B7F-8BD9-D8EDC8E9F2E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0C72B81E-7933-13EE-481C-EC61358B7EB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0305686B-E069-D236-D753-CC2B90E17C1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409196" y="612653"/>
            <a:ext cx="6220204" cy="5698062"/>
          </a:xfrm>
          <a:custGeom>
            <a:avLst/>
            <a:gdLst/>
            <a:ahLst/>
            <a:cxnLst/>
            <a:rect l="l" t="t" r="r" b="b"/>
            <a:pathLst>
              <a:path w="7600092" h="6962120">
                <a:moveTo>
                  <a:pt x="0" y="0"/>
                </a:moveTo>
                <a:lnTo>
                  <a:pt x="7600091" y="0"/>
                </a:lnTo>
                <a:lnTo>
                  <a:pt x="7600091" y="6962120"/>
                </a:lnTo>
                <a:lnTo>
                  <a:pt x="0" y="6962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785" r="-7355"/>
            </a:stretch>
          </a:blipFill>
        </p:spPr>
        <p:txBody>
          <a:bodyPr/>
          <a:lstStyle/>
          <a:p>
            <a:r>
              <a:rPr lang="en-US" sz="370" dirty="0"/>
              <a:t>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80904-A4F0-EDE4-4CDC-F93A8C07D01C}"/>
              </a:ext>
            </a:extLst>
          </p:cNvPr>
          <p:cNvSpPr txBox="1"/>
          <p:nvPr/>
        </p:nvSpPr>
        <p:spPr>
          <a:xfrm>
            <a:off x="2" y="6477000"/>
            <a:ext cx="7315198" cy="230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2800" b="1" dirty="0">
                <a:solidFill>
                  <a:srgbClr val="FFFFFF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NOSTALGIA IS THE NEW </a:t>
            </a:r>
            <a:r>
              <a:rPr lang="en-US" sz="2800" b="1" dirty="0">
                <a:solidFill>
                  <a:srgbClr val="EE67CA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BLACK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B5DFEF5C-F6AA-E514-349D-1586C31EC6F5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CD78B1E-2B10-F8F0-343B-0C5124F61EE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26A43F2-F888-062E-0B0E-3CB91B008A0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95B77A90-3B62-98EA-99EC-783253AA8AA9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B220345-4FA6-734C-2E8F-849D289C227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3240E607-F5F2-FFF4-D26A-C83C25BFC59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747315" y="2919569"/>
            <a:ext cx="5820574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4"/>
              </a:lnSpc>
            </a:pPr>
            <a:r>
              <a:rPr lang="en-US" sz="4831" b="1" spc="-212">
                <a:solidFill>
                  <a:srgbClr val="C36ADA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LET’S TALK</a:t>
            </a:r>
          </a:p>
          <a:p>
            <a:pPr algn="ctr">
              <a:lnSpc>
                <a:spcPts val="5314"/>
              </a:lnSpc>
            </a:pPr>
            <a:r>
              <a:rPr lang="en-US" sz="4831" b="1" spc="-212">
                <a:solidFill>
                  <a:srgbClr val="FBFAFA"/>
                </a:solidFill>
                <a:latin typeface="Inter 1 Bold"/>
                <a:ea typeface="Inter 1 Bold"/>
                <a:cs typeface="Inter 1 Bold"/>
                <a:sym typeface="Inter 1 Bold"/>
              </a:rPr>
              <a:t>TECH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8DB52E8-FDE4-9B0E-5C2F-15B41E238215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2E256D4-2432-C5AB-BD15-D7CE3A93FDD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71F4638D-72BF-FE0A-8677-660148A6EAD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214F58AF-2311-489E-937F-4FF6F70E59CC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B2E53B6-3FEE-608C-7632-6071CB2628B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E53301D1-6430-0971-DC59-A2736D03DAD5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19299" y="1600200"/>
            <a:ext cx="3795902" cy="4114800"/>
          </a:xfrm>
          <a:custGeom>
            <a:avLst/>
            <a:gdLst/>
            <a:ahLst/>
            <a:cxnLst/>
            <a:rect l="l" t="t" r="r" b="b"/>
            <a:pathLst>
              <a:path w="9489757" h="10287000">
                <a:moveTo>
                  <a:pt x="0" y="0"/>
                </a:moveTo>
                <a:lnTo>
                  <a:pt x="9489757" y="0"/>
                </a:lnTo>
                <a:lnTo>
                  <a:pt x="94897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9" name="Freeform 9"/>
          <p:cNvSpPr/>
          <p:nvPr/>
        </p:nvSpPr>
        <p:spPr>
          <a:xfrm>
            <a:off x="0" y="935803"/>
            <a:ext cx="7315200" cy="5443598"/>
          </a:xfrm>
          <a:custGeom>
            <a:avLst/>
            <a:gdLst/>
            <a:ahLst/>
            <a:cxnLst/>
            <a:rect l="l" t="t" r="r" b="b"/>
            <a:pathLst>
              <a:path w="12294949" h="7104510">
                <a:moveTo>
                  <a:pt x="0" y="0"/>
                </a:moveTo>
                <a:lnTo>
                  <a:pt x="12294949" y="0"/>
                </a:lnTo>
                <a:lnTo>
                  <a:pt x="12294949" y="7104510"/>
                </a:lnTo>
                <a:lnTo>
                  <a:pt x="0" y="7104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280" r="-12862" b="-15696"/>
            </a:stretch>
          </a:blipFill>
        </p:spPr>
        <p:txBody>
          <a:bodyPr/>
          <a:lstStyle/>
          <a:p>
            <a:endParaRPr lang="en-US" sz="370" dirty="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2A57BC91-2C0F-EAB5-3A94-B5AD2C8392A1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B4057C6-1353-E56D-3ACA-7A555A09D416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8985B164-9F89-75F1-9293-BD7D19D857A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4568C3EA-F71C-60BA-9DD0-504C1914BABB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8836DF-9C51-DF88-6F6F-52EB9D62EF9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A87C36B8-E182-C0C4-817B-3EC996BCAC1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58389" y="1758589"/>
            <a:ext cx="6998426" cy="3798025"/>
            <a:chOff x="0" y="0"/>
            <a:chExt cx="4608017" cy="25007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8017" cy="2500758"/>
            </a:xfrm>
            <a:custGeom>
              <a:avLst/>
              <a:gdLst/>
              <a:ahLst/>
              <a:cxnLst/>
              <a:rect l="l" t="t" r="r" b="b"/>
              <a:pathLst>
                <a:path w="4608017" h="2500758">
                  <a:moveTo>
                    <a:pt x="6637" y="0"/>
                  </a:moveTo>
                  <a:lnTo>
                    <a:pt x="4601379" y="0"/>
                  </a:lnTo>
                  <a:cubicBezTo>
                    <a:pt x="4603140" y="0"/>
                    <a:pt x="4604828" y="699"/>
                    <a:pt x="4606073" y="1944"/>
                  </a:cubicBezTo>
                  <a:cubicBezTo>
                    <a:pt x="4607318" y="3189"/>
                    <a:pt x="4608017" y="4877"/>
                    <a:pt x="4608017" y="6637"/>
                  </a:cubicBezTo>
                  <a:lnTo>
                    <a:pt x="4608017" y="2494120"/>
                  </a:lnTo>
                  <a:cubicBezTo>
                    <a:pt x="4608017" y="2495881"/>
                    <a:pt x="4607318" y="2497569"/>
                    <a:pt x="4606073" y="2498814"/>
                  </a:cubicBezTo>
                  <a:cubicBezTo>
                    <a:pt x="4604828" y="2500058"/>
                    <a:pt x="4603140" y="2500758"/>
                    <a:pt x="4601379" y="2500758"/>
                  </a:cubicBezTo>
                  <a:lnTo>
                    <a:pt x="6637" y="2500758"/>
                  </a:lnTo>
                  <a:cubicBezTo>
                    <a:pt x="4877" y="2500758"/>
                    <a:pt x="3189" y="2500058"/>
                    <a:pt x="1944" y="2498814"/>
                  </a:cubicBezTo>
                  <a:cubicBezTo>
                    <a:pt x="699" y="2497569"/>
                    <a:pt x="0" y="2495881"/>
                    <a:pt x="0" y="2494120"/>
                  </a:cubicBezTo>
                  <a:lnTo>
                    <a:pt x="0" y="6637"/>
                  </a:lnTo>
                  <a:cubicBezTo>
                    <a:pt x="0" y="4877"/>
                    <a:pt x="699" y="3189"/>
                    <a:pt x="1944" y="1944"/>
                  </a:cubicBezTo>
                  <a:cubicBezTo>
                    <a:pt x="3189" y="699"/>
                    <a:pt x="4877" y="0"/>
                    <a:pt x="66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08017" cy="2538858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  <a:spcBef>
                  <a:spcPct val="0"/>
                </a:spcBef>
              </a:pPr>
              <a:endParaRPr sz="37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11481" y="3826073"/>
            <a:ext cx="663952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3512" b="1" spc="-154">
                <a:solidFill>
                  <a:srgbClr val="000000"/>
                </a:solidFill>
                <a:latin typeface="Inter 1 Ultra-Bold"/>
                <a:ea typeface="Inter 1 Ultra-Bold"/>
                <a:cs typeface="Inter 1 Ultra-Bold"/>
                <a:sym typeface="Inter 1 Ultra-Bold"/>
              </a:rPr>
              <a:t>THE FUTURE OF  EVENTTECH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9028" y="4409130"/>
            <a:ext cx="560508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000000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Eventtech</a:t>
            </a:r>
            <a:r>
              <a:rPr lang="en-US" sz="2600" b="1" dirty="0">
                <a:solidFill>
                  <a:srgbClr val="000000"/>
                </a:solidFill>
                <a:latin typeface="Inter 1 Medium"/>
                <a:ea typeface="Inter 1 Medium"/>
                <a:cs typeface="Inter 1 Medium"/>
                <a:sym typeface="Inter 1 Medium"/>
              </a:rPr>
              <a:t>, as we know it, will be gone. Setting up hypercomplex registration and marketing systems will be voice commanded.</a:t>
            </a:r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0446E9D4-3F78-61BB-75E8-983327E6B487}"/>
              </a:ext>
            </a:extLst>
          </p:cNvPr>
          <p:cNvGrpSpPr>
            <a:grpSpLocks noChangeAspect="1"/>
          </p:cNvGrpSpPr>
          <p:nvPr/>
        </p:nvGrpSpPr>
        <p:grpSpPr>
          <a:xfrm>
            <a:off x="1429676" y="1096730"/>
            <a:ext cx="4804851" cy="1823921"/>
            <a:chOff x="0" y="0"/>
            <a:chExt cx="6350000" cy="2410460"/>
          </a:xfrm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7047A00E-00C7-1AB2-1B41-607BAB8F5FED}"/>
                </a:ext>
              </a:extLst>
            </p:cNvPr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616"/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6EB4C2A8-ECBD-1B80-A831-83AE8CF5BD6F}"/>
              </a:ext>
            </a:extLst>
          </p:cNvPr>
          <p:cNvGrpSpPr/>
          <p:nvPr/>
        </p:nvGrpSpPr>
        <p:grpSpPr>
          <a:xfrm>
            <a:off x="1165559" y="909523"/>
            <a:ext cx="5333084" cy="2603413"/>
            <a:chOff x="0" y="0"/>
            <a:chExt cx="10668946" cy="5208182"/>
          </a:xfrm>
        </p:grpSpPr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3DB134D3-0928-2E53-5E73-D2BEE673A954}"/>
                </a:ext>
              </a:extLst>
            </p:cNvPr>
            <p:cNvGrpSpPr/>
            <p:nvPr/>
          </p:nvGrpSpPr>
          <p:grpSpPr>
            <a:xfrm>
              <a:off x="0" y="0"/>
              <a:ext cx="10668946" cy="4397814"/>
              <a:chOff x="0" y="0"/>
              <a:chExt cx="2499360" cy="1030254"/>
            </a:xfrm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779B6051-5278-5E65-3862-95C05375F7A6}"/>
                  </a:ext>
                </a:extLst>
              </p:cNvPr>
              <p:cNvSpPr/>
              <p:nvPr/>
            </p:nvSpPr>
            <p:spPr>
              <a:xfrm>
                <a:off x="0" y="0"/>
                <a:ext cx="2499360" cy="1030254"/>
              </a:xfrm>
              <a:custGeom>
                <a:avLst/>
                <a:gdLst/>
                <a:ahLst/>
                <a:cxnLst/>
                <a:rect l="l" t="t" r="r" b="b"/>
                <a:pathLst>
                  <a:path w="2499360" h="1030254">
                    <a:moveTo>
                      <a:pt x="0" y="0"/>
                    </a:moveTo>
                    <a:lnTo>
                      <a:pt x="2499360" y="0"/>
                    </a:lnTo>
                    <a:lnTo>
                      <a:pt x="2499360" y="1030254"/>
                    </a:lnTo>
                    <a:lnTo>
                      <a:pt x="0" y="103025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30" name="TextBox 11">
                <a:extLst>
                  <a:ext uri="{FF2B5EF4-FFF2-40B4-BE49-F238E27FC236}">
                    <a16:creationId xmlns:a16="http://schemas.microsoft.com/office/drawing/2014/main" id="{3E84FCAE-03D2-972E-3629-C739093B295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499360" cy="1068354"/>
              </a:xfrm>
              <a:prstGeom prst="rect">
                <a:avLst/>
              </a:prstGeom>
            </p:spPr>
            <p:txBody>
              <a:bodyPr lIns="28549" tIns="28549" rIns="28549" bIns="28549" rtlCol="0" anchor="ctr"/>
              <a:lstStyle/>
              <a:p>
                <a:pPr algn="ctr">
                  <a:lnSpc>
                    <a:spcPts val="1773"/>
                  </a:lnSpc>
                </a:pPr>
                <a:endParaRPr sz="616"/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E4051002-BC78-EADE-3515-CAC5819AA86E}"/>
                </a:ext>
              </a:extLst>
            </p:cNvPr>
            <p:cNvGrpSpPr/>
            <p:nvPr/>
          </p:nvGrpSpPr>
          <p:grpSpPr>
            <a:xfrm rot="-10800000">
              <a:off x="4865286" y="4387106"/>
              <a:ext cx="938373" cy="821076"/>
              <a:chOff x="0" y="0"/>
              <a:chExt cx="812800" cy="711200"/>
            </a:xfrm>
          </p:grpSpPr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C704176A-1621-2396-2159-0EA78F442A2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28" name="TextBox 14">
                <a:extLst>
                  <a:ext uri="{FF2B5EF4-FFF2-40B4-BE49-F238E27FC236}">
                    <a16:creationId xmlns:a16="http://schemas.microsoft.com/office/drawing/2014/main" id="{F86B6C0E-724C-E7C6-9C60-CE78B93C575A}"/>
                  </a:ext>
                </a:extLst>
              </p:cNvPr>
              <p:cNvSpPr txBox="1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lIns="28549" tIns="28549" rIns="28549" bIns="28549" rtlCol="0" anchor="ctr"/>
              <a:lstStyle/>
              <a:p>
                <a:pPr algn="ctr">
                  <a:lnSpc>
                    <a:spcPts val="1773"/>
                  </a:lnSpc>
                </a:pPr>
                <a:endParaRPr sz="616"/>
              </a:p>
            </p:txBody>
          </p:sp>
        </p:grpSp>
      </p:grpSp>
      <p:sp>
        <p:nvSpPr>
          <p:cNvPr id="31" name="Freeform 20">
            <a:extLst>
              <a:ext uri="{FF2B5EF4-FFF2-40B4-BE49-F238E27FC236}">
                <a16:creationId xmlns:a16="http://schemas.microsoft.com/office/drawing/2014/main" id="{98644904-52A9-CD48-9897-DECD3119FF42}"/>
              </a:ext>
            </a:extLst>
          </p:cNvPr>
          <p:cNvSpPr/>
          <p:nvPr/>
        </p:nvSpPr>
        <p:spPr>
          <a:xfrm>
            <a:off x="1882090" y="1731419"/>
            <a:ext cx="1524496" cy="554536"/>
          </a:xfrm>
          <a:custGeom>
            <a:avLst/>
            <a:gdLst/>
            <a:ahLst/>
            <a:cxnLst/>
            <a:rect l="l" t="t" r="r" b="b"/>
            <a:pathLst>
              <a:path w="2287339" h="832020">
                <a:moveTo>
                  <a:pt x="0" y="0"/>
                </a:moveTo>
                <a:lnTo>
                  <a:pt x="2287339" y="0"/>
                </a:lnTo>
                <a:lnTo>
                  <a:pt x="2287339" y="832019"/>
                </a:lnTo>
                <a:lnTo>
                  <a:pt x="0" y="8320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01CD7E20-0D57-0141-432A-E7A2D0DF95E7}"/>
              </a:ext>
            </a:extLst>
          </p:cNvPr>
          <p:cNvSpPr txBox="1"/>
          <p:nvPr/>
        </p:nvSpPr>
        <p:spPr>
          <a:xfrm>
            <a:off x="3650158" y="1645552"/>
            <a:ext cx="2131951" cy="72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30"/>
              </a:lnSpc>
            </a:pPr>
            <a:r>
              <a:rPr lang="en-US" sz="137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DECLARATIVE AI </a:t>
            </a:r>
          </a:p>
          <a:p>
            <a:pPr>
              <a:lnSpc>
                <a:spcPts val="1430"/>
              </a:lnSpc>
            </a:pPr>
            <a:r>
              <a:rPr lang="en-US" sz="137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TELL YOUR EVENTTECH </a:t>
            </a:r>
          </a:p>
          <a:p>
            <a:pPr>
              <a:lnSpc>
                <a:spcPts val="1430"/>
              </a:lnSpc>
            </a:pPr>
            <a:r>
              <a:rPr lang="en-US" sz="137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SYSTEM WHAT YOU NEED </a:t>
            </a:r>
          </a:p>
          <a:p>
            <a:pPr>
              <a:lnSpc>
                <a:spcPts val="1430"/>
              </a:lnSpc>
            </a:pPr>
            <a:r>
              <a:rPr lang="en-US" sz="137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AND GET IT IN SECONDS</a:t>
            </a:r>
          </a:p>
        </p:txBody>
      </p:sp>
      <p:grpSp>
        <p:nvGrpSpPr>
          <p:cNvPr id="33" name="Group 6">
            <a:extLst>
              <a:ext uri="{FF2B5EF4-FFF2-40B4-BE49-F238E27FC236}">
                <a16:creationId xmlns:a16="http://schemas.microsoft.com/office/drawing/2014/main" id="{54B028ED-20EE-8690-D9E4-0D6CF95E5261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5012A327-64F4-D863-2221-AC5C1F9284B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5" name="TextBox 8">
              <a:extLst>
                <a:ext uri="{FF2B5EF4-FFF2-40B4-BE49-F238E27FC236}">
                  <a16:creationId xmlns:a16="http://schemas.microsoft.com/office/drawing/2014/main" id="{ACA0F1A7-EE85-9BCB-F837-9A788190AEF0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6" name="Group 6">
            <a:extLst>
              <a:ext uri="{FF2B5EF4-FFF2-40B4-BE49-F238E27FC236}">
                <a16:creationId xmlns:a16="http://schemas.microsoft.com/office/drawing/2014/main" id="{B2D1327D-7B9B-8E26-8BB0-B7EAB349EB2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42AFEC49-F923-7912-2A92-EF7564027C2C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8" name="TextBox 8">
              <a:extLst>
                <a:ext uri="{FF2B5EF4-FFF2-40B4-BE49-F238E27FC236}">
                  <a16:creationId xmlns:a16="http://schemas.microsoft.com/office/drawing/2014/main" id="{B6EA2356-0047-7FF3-BA9C-E4D9D909123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58389" y="1700725"/>
            <a:ext cx="6998426" cy="3855889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7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052" y="2464340"/>
            <a:ext cx="4757100" cy="277497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60372" y="4928895"/>
            <a:ext cx="4794458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2"/>
              </a:lnSpc>
            </a:pPr>
            <a:r>
              <a:rPr lang="en-US" sz="2002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of employees upload data to ChatGPT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89822" y="1600200"/>
            <a:ext cx="333555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5"/>
              </a:lnSpc>
            </a:pPr>
            <a:r>
              <a:rPr lang="en-US" sz="2695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COMPLIANCE AND PRIVACY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5F26F1D4-FE1C-3408-BAE5-75EC64E8EB56}"/>
              </a:ext>
            </a:extLst>
          </p:cNvPr>
          <p:cNvSpPr txBox="1"/>
          <p:nvPr/>
        </p:nvSpPr>
        <p:spPr>
          <a:xfrm>
            <a:off x="-1447800" y="6400800"/>
            <a:ext cx="8194263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62"/>
              </a:lnSpc>
            </a:pPr>
            <a:r>
              <a:rPr lang="en-US" sz="1057" dirty="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SOURCE LAYERX</a:t>
            </a:r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A1F7FD16-EE2C-2C7F-E6D2-F449BBD0B343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DBAAC3D-3656-A32C-F679-2814EAA698A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69CF208F-0C4F-7B4D-F542-48F0FE6BEAF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77FCBE46-67B3-6833-DC50-98DCF952A40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364BC5B-9A09-23F7-87EA-F9014CC52ADC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B494C8BC-5980-F2E8-6180-77CED9D9E50C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058970" y="1931436"/>
            <a:ext cx="3197262" cy="1213680"/>
            <a:chOff x="0" y="0"/>
            <a:chExt cx="6350000" cy="24104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69A71A8-8453-077B-1B74-6FFB4DB5D9D7}"/>
              </a:ext>
            </a:extLst>
          </p:cNvPr>
          <p:cNvSpPr txBox="1"/>
          <p:nvPr/>
        </p:nvSpPr>
        <p:spPr>
          <a:xfrm>
            <a:off x="878695" y="1160297"/>
            <a:ext cx="5557810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0"/>
              </a:lnSpc>
            </a:pPr>
            <a:r>
              <a:rPr lang="en-US" sz="449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COMPLIANCE AND </a:t>
            </a:r>
            <a:r>
              <a:rPr lang="en-US" sz="449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PRIVACY</a:t>
            </a:r>
          </a:p>
        </p:txBody>
      </p:sp>
      <p:grpSp>
        <p:nvGrpSpPr>
          <p:cNvPr id="31" name="Group 8">
            <a:extLst>
              <a:ext uri="{FF2B5EF4-FFF2-40B4-BE49-F238E27FC236}">
                <a16:creationId xmlns:a16="http://schemas.microsoft.com/office/drawing/2014/main" id="{4C70DA25-F640-B6B8-7D80-E5BEA433FAD0}"/>
              </a:ext>
            </a:extLst>
          </p:cNvPr>
          <p:cNvGrpSpPr/>
          <p:nvPr/>
        </p:nvGrpSpPr>
        <p:grpSpPr>
          <a:xfrm>
            <a:off x="137716" y="3254552"/>
            <a:ext cx="7039769" cy="2919950"/>
            <a:chOff x="0" y="0"/>
            <a:chExt cx="4224078" cy="1234218"/>
          </a:xfrm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AE1D172E-EA04-212C-13C4-3CAA1F43D863}"/>
                </a:ext>
              </a:extLst>
            </p:cNvPr>
            <p:cNvSpPr/>
            <p:nvPr/>
          </p:nvSpPr>
          <p:spPr>
            <a:xfrm>
              <a:off x="0" y="0"/>
              <a:ext cx="4224077" cy="1234218"/>
            </a:xfrm>
            <a:custGeom>
              <a:avLst/>
              <a:gdLst/>
              <a:ahLst/>
              <a:cxnLst/>
              <a:rect l="l" t="t" r="r" b="b"/>
              <a:pathLst>
                <a:path w="4224077" h="1234218">
                  <a:moveTo>
                    <a:pt x="0" y="0"/>
                  </a:moveTo>
                  <a:lnTo>
                    <a:pt x="4224077" y="0"/>
                  </a:lnTo>
                  <a:lnTo>
                    <a:pt x="4224077" y="1234218"/>
                  </a:lnTo>
                  <a:lnTo>
                    <a:pt x="0" y="1234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4013401A-BB29-0CE3-36CE-17ECF195A697}"/>
                </a:ext>
              </a:extLst>
            </p:cNvPr>
            <p:cNvSpPr txBox="1"/>
            <p:nvPr/>
          </p:nvSpPr>
          <p:spPr>
            <a:xfrm>
              <a:off x="0" y="-38100"/>
              <a:ext cx="4224078" cy="1272318"/>
            </a:xfrm>
            <a:prstGeom prst="rect">
              <a:avLst/>
            </a:prstGeom>
          </p:spPr>
          <p:txBody>
            <a:bodyPr lIns="28549" tIns="28549" rIns="28549" bIns="28549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grpSp>
        <p:nvGrpSpPr>
          <p:cNvPr id="34" name="Group 11">
            <a:extLst>
              <a:ext uri="{FF2B5EF4-FFF2-40B4-BE49-F238E27FC236}">
                <a16:creationId xmlns:a16="http://schemas.microsoft.com/office/drawing/2014/main" id="{99B7C978-5F99-EF7A-1D32-EADFF688A1AB}"/>
              </a:ext>
            </a:extLst>
          </p:cNvPr>
          <p:cNvGrpSpPr/>
          <p:nvPr/>
        </p:nvGrpSpPr>
        <p:grpSpPr>
          <a:xfrm>
            <a:off x="3414393" y="2803686"/>
            <a:ext cx="520075" cy="455065"/>
            <a:chOff x="0" y="0"/>
            <a:chExt cx="812800" cy="711200"/>
          </a:xfrm>
        </p:grpSpPr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B8BAB345-F7C9-88EA-DC97-E88F2B21EA30}"/>
                </a:ext>
              </a:extLst>
            </p:cNvPr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6" name="TextBox 13">
              <a:extLst>
                <a:ext uri="{FF2B5EF4-FFF2-40B4-BE49-F238E27FC236}">
                  <a16:creationId xmlns:a16="http://schemas.microsoft.com/office/drawing/2014/main" id="{BD1CF1FB-9759-CEF7-71DA-5937CC598763}"/>
                </a:ext>
              </a:extLst>
            </p:cNvPr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28549" tIns="28549" rIns="28549" bIns="28549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sp>
        <p:nvSpPr>
          <p:cNvPr id="37" name="Freeform 17">
            <a:extLst>
              <a:ext uri="{FF2B5EF4-FFF2-40B4-BE49-F238E27FC236}">
                <a16:creationId xmlns:a16="http://schemas.microsoft.com/office/drawing/2014/main" id="{FF059DA0-52C2-9CF5-8BAD-B4E6407B428A}"/>
              </a:ext>
            </a:extLst>
          </p:cNvPr>
          <p:cNvSpPr/>
          <p:nvPr/>
        </p:nvSpPr>
        <p:spPr>
          <a:xfrm>
            <a:off x="982348" y="3483023"/>
            <a:ext cx="477145" cy="505582"/>
          </a:xfrm>
          <a:custGeom>
            <a:avLst/>
            <a:gdLst/>
            <a:ahLst/>
            <a:cxnLst/>
            <a:rect l="l" t="t" r="r" b="b"/>
            <a:pathLst>
              <a:path w="715902" h="758571">
                <a:moveTo>
                  <a:pt x="0" y="0"/>
                </a:moveTo>
                <a:lnTo>
                  <a:pt x="715901" y="0"/>
                </a:lnTo>
                <a:lnTo>
                  <a:pt x="715901" y="758571"/>
                </a:lnTo>
                <a:lnTo>
                  <a:pt x="0" y="7585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38" name="Freeform 18">
            <a:extLst>
              <a:ext uri="{FF2B5EF4-FFF2-40B4-BE49-F238E27FC236}">
                <a16:creationId xmlns:a16="http://schemas.microsoft.com/office/drawing/2014/main" id="{A52265CD-DE56-9878-ACC3-C511B0B1C344}"/>
              </a:ext>
            </a:extLst>
          </p:cNvPr>
          <p:cNvSpPr/>
          <p:nvPr/>
        </p:nvSpPr>
        <p:spPr>
          <a:xfrm>
            <a:off x="3538008" y="3483023"/>
            <a:ext cx="587887" cy="505582"/>
          </a:xfrm>
          <a:custGeom>
            <a:avLst/>
            <a:gdLst/>
            <a:ahLst/>
            <a:cxnLst/>
            <a:rect l="l" t="t" r="r" b="b"/>
            <a:pathLst>
              <a:path w="882060" h="758571">
                <a:moveTo>
                  <a:pt x="0" y="0"/>
                </a:moveTo>
                <a:lnTo>
                  <a:pt x="882060" y="0"/>
                </a:lnTo>
                <a:lnTo>
                  <a:pt x="882060" y="758571"/>
                </a:lnTo>
                <a:lnTo>
                  <a:pt x="0" y="7585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E2DBF641-D63A-5BDC-84FC-BFF478C2FDA4}"/>
              </a:ext>
            </a:extLst>
          </p:cNvPr>
          <p:cNvSpPr/>
          <p:nvPr/>
        </p:nvSpPr>
        <p:spPr>
          <a:xfrm>
            <a:off x="982348" y="4713619"/>
            <a:ext cx="477145" cy="477740"/>
          </a:xfrm>
          <a:custGeom>
            <a:avLst/>
            <a:gdLst/>
            <a:ahLst/>
            <a:cxnLst/>
            <a:rect l="l" t="t" r="r" b="b"/>
            <a:pathLst>
              <a:path w="715902" h="716798">
                <a:moveTo>
                  <a:pt x="0" y="0"/>
                </a:moveTo>
                <a:lnTo>
                  <a:pt x="715901" y="0"/>
                </a:lnTo>
                <a:lnTo>
                  <a:pt x="715901" y="716798"/>
                </a:lnTo>
                <a:lnTo>
                  <a:pt x="0" y="716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0" name="Freeform 20">
            <a:extLst>
              <a:ext uri="{FF2B5EF4-FFF2-40B4-BE49-F238E27FC236}">
                <a16:creationId xmlns:a16="http://schemas.microsoft.com/office/drawing/2014/main" id="{9DF9437A-8519-26B9-4BCA-81A394374BCB}"/>
              </a:ext>
            </a:extLst>
          </p:cNvPr>
          <p:cNvSpPr/>
          <p:nvPr/>
        </p:nvSpPr>
        <p:spPr>
          <a:xfrm>
            <a:off x="3369249" y="4713619"/>
            <a:ext cx="925406" cy="477740"/>
          </a:xfrm>
          <a:custGeom>
            <a:avLst/>
            <a:gdLst/>
            <a:ahLst/>
            <a:cxnLst/>
            <a:rect l="l" t="t" r="r" b="b"/>
            <a:pathLst>
              <a:path w="1388470" h="716798">
                <a:moveTo>
                  <a:pt x="0" y="0"/>
                </a:moveTo>
                <a:lnTo>
                  <a:pt x="1388470" y="0"/>
                </a:lnTo>
                <a:lnTo>
                  <a:pt x="1388470" y="716798"/>
                </a:lnTo>
                <a:lnTo>
                  <a:pt x="0" y="716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1" name="Freeform 21">
            <a:extLst>
              <a:ext uri="{FF2B5EF4-FFF2-40B4-BE49-F238E27FC236}">
                <a16:creationId xmlns:a16="http://schemas.microsoft.com/office/drawing/2014/main" id="{7AB2A0DB-DCA6-B927-BC6A-63E66DC5A2C0}"/>
              </a:ext>
            </a:extLst>
          </p:cNvPr>
          <p:cNvSpPr/>
          <p:nvPr/>
        </p:nvSpPr>
        <p:spPr>
          <a:xfrm>
            <a:off x="5986141" y="4713619"/>
            <a:ext cx="436536" cy="477740"/>
          </a:xfrm>
          <a:custGeom>
            <a:avLst/>
            <a:gdLst/>
            <a:ahLst/>
            <a:cxnLst/>
            <a:rect l="l" t="t" r="r" b="b"/>
            <a:pathLst>
              <a:path w="654974" h="716798">
                <a:moveTo>
                  <a:pt x="0" y="0"/>
                </a:moveTo>
                <a:lnTo>
                  <a:pt x="654974" y="0"/>
                </a:lnTo>
                <a:lnTo>
                  <a:pt x="654974" y="716798"/>
                </a:lnTo>
                <a:lnTo>
                  <a:pt x="0" y="7167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2" name="Freeform 22">
            <a:extLst>
              <a:ext uri="{FF2B5EF4-FFF2-40B4-BE49-F238E27FC236}">
                <a16:creationId xmlns:a16="http://schemas.microsoft.com/office/drawing/2014/main" id="{7A785A68-C431-AC21-AF64-07B58EE9EBA6}"/>
              </a:ext>
            </a:extLst>
          </p:cNvPr>
          <p:cNvSpPr/>
          <p:nvPr/>
        </p:nvSpPr>
        <p:spPr>
          <a:xfrm>
            <a:off x="5937010" y="3483022"/>
            <a:ext cx="534805" cy="528786"/>
          </a:xfrm>
          <a:custGeom>
            <a:avLst/>
            <a:gdLst/>
            <a:ahLst/>
            <a:cxnLst/>
            <a:rect l="l" t="t" r="r" b="b"/>
            <a:pathLst>
              <a:path w="802415" h="793388">
                <a:moveTo>
                  <a:pt x="0" y="0"/>
                </a:moveTo>
                <a:lnTo>
                  <a:pt x="802415" y="0"/>
                </a:lnTo>
                <a:lnTo>
                  <a:pt x="802415" y="793388"/>
                </a:lnTo>
                <a:lnTo>
                  <a:pt x="0" y="7933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C3E2790F-7F9C-8FB5-4BD6-E2EC48332D1A}"/>
              </a:ext>
            </a:extLst>
          </p:cNvPr>
          <p:cNvSpPr txBox="1"/>
          <p:nvPr/>
        </p:nvSpPr>
        <p:spPr>
          <a:xfrm>
            <a:off x="427567" y="4099588"/>
            <a:ext cx="158670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Anonymize Data</a:t>
            </a:r>
          </a:p>
        </p:txBody>
      </p:sp>
      <p:sp>
        <p:nvSpPr>
          <p:cNvPr id="44" name="TextBox 24">
            <a:extLst>
              <a:ext uri="{FF2B5EF4-FFF2-40B4-BE49-F238E27FC236}">
                <a16:creationId xmlns:a16="http://schemas.microsoft.com/office/drawing/2014/main" id="{42E0D56D-DD03-1480-D9B5-C23AB6EB06A4}"/>
              </a:ext>
            </a:extLst>
          </p:cNvPr>
          <p:cNvSpPr txBox="1"/>
          <p:nvPr/>
        </p:nvSpPr>
        <p:spPr>
          <a:xfrm>
            <a:off x="120885" y="5295803"/>
            <a:ext cx="207191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ChatGPT GDPR non-compliance</a:t>
            </a:r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34045024-03AF-2F13-DFFE-009D87C0A961}"/>
              </a:ext>
            </a:extLst>
          </p:cNvPr>
          <p:cNvSpPr txBox="1"/>
          <p:nvPr/>
        </p:nvSpPr>
        <p:spPr>
          <a:xfrm>
            <a:off x="2319994" y="4099587"/>
            <a:ext cx="3023916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Uploading sensitive data </a:t>
            </a:r>
          </a:p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can put you at risk</a:t>
            </a:r>
          </a:p>
        </p:txBody>
      </p:sp>
      <p:sp>
        <p:nvSpPr>
          <p:cNvPr id="46" name="TextBox 26">
            <a:extLst>
              <a:ext uri="{FF2B5EF4-FFF2-40B4-BE49-F238E27FC236}">
                <a16:creationId xmlns:a16="http://schemas.microsoft.com/office/drawing/2014/main" id="{272FE8E6-A35C-2B03-3A60-1297B5C6DE3E}"/>
              </a:ext>
            </a:extLst>
          </p:cNvPr>
          <p:cNvSpPr txBox="1"/>
          <p:nvPr/>
        </p:nvSpPr>
        <p:spPr>
          <a:xfrm>
            <a:off x="2319994" y="5295806"/>
            <a:ext cx="3023916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Watch out for GPT integrations</a:t>
            </a:r>
          </a:p>
        </p:txBody>
      </p:sp>
      <p:sp>
        <p:nvSpPr>
          <p:cNvPr id="47" name="TextBox 27">
            <a:extLst>
              <a:ext uri="{FF2B5EF4-FFF2-40B4-BE49-F238E27FC236}">
                <a16:creationId xmlns:a16="http://schemas.microsoft.com/office/drawing/2014/main" id="{E8E1D3AD-6E4D-0959-3135-EEF4203CF5EB}"/>
              </a:ext>
            </a:extLst>
          </p:cNvPr>
          <p:cNvSpPr txBox="1"/>
          <p:nvPr/>
        </p:nvSpPr>
        <p:spPr>
          <a:xfrm>
            <a:off x="5259268" y="4099587"/>
            <a:ext cx="1890284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Update Privacy statements</a:t>
            </a:r>
          </a:p>
          <a:p>
            <a:pPr algn="ctr">
              <a:lnSpc>
                <a:spcPts val="1942"/>
              </a:lnSpc>
            </a:pPr>
            <a:endParaRPr lang="en-US" sz="1646" b="1">
              <a:solidFill>
                <a:srgbClr val="000000"/>
              </a:solidFill>
              <a:latin typeface="Inter 1 Bold"/>
              <a:ea typeface="Inter 1 Bold"/>
              <a:cs typeface="Inter 1 Bold"/>
              <a:sym typeface="Inter 1 Bold"/>
            </a:endParaRPr>
          </a:p>
        </p:txBody>
      </p:sp>
      <p:sp>
        <p:nvSpPr>
          <p:cNvPr id="48" name="TextBox 28">
            <a:extLst>
              <a:ext uri="{FF2B5EF4-FFF2-40B4-BE49-F238E27FC236}">
                <a16:creationId xmlns:a16="http://schemas.microsoft.com/office/drawing/2014/main" id="{B6619B2F-639A-375C-E92E-175C59BCE417}"/>
              </a:ext>
            </a:extLst>
          </p:cNvPr>
          <p:cNvSpPr txBox="1"/>
          <p:nvPr/>
        </p:nvSpPr>
        <p:spPr>
          <a:xfrm>
            <a:off x="5259268" y="5295806"/>
            <a:ext cx="189028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646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Copyright is a gray aera</a:t>
            </a:r>
          </a:p>
        </p:txBody>
      </p:sp>
      <p:grpSp>
        <p:nvGrpSpPr>
          <p:cNvPr id="50" name="Group 6">
            <a:extLst>
              <a:ext uri="{FF2B5EF4-FFF2-40B4-BE49-F238E27FC236}">
                <a16:creationId xmlns:a16="http://schemas.microsoft.com/office/drawing/2014/main" id="{A2436CBF-052A-6515-5EBA-9CCF0E17C7AF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FED4F735-3097-B47D-1245-A932D9251AF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2" name="TextBox 8">
              <a:extLst>
                <a:ext uri="{FF2B5EF4-FFF2-40B4-BE49-F238E27FC236}">
                  <a16:creationId xmlns:a16="http://schemas.microsoft.com/office/drawing/2014/main" id="{40A1677E-2EC3-D8F7-1044-54A5FDDAB09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53" name="Group 6">
            <a:extLst>
              <a:ext uri="{FF2B5EF4-FFF2-40B4-BE49-F238E27FC236}">
                <a16:creationId xmlns:a16="http://schemas.microsoft.com/office/drawing/2014/main" id="{425671E5-A4EE-ED2F-E819-88A74FBF00C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D43D9695-BF57-FA0D-7EB0-A09524EF553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5" name="TextBox 8">
              <a:extLst>
                <a:ext uri="{FF2B5EF4-FFF2-40B4-BE49-F238E27FC236}">
                  <a16:creationId xmlns:a16="http://schemas.microsoft.com/office/drawing/2014/main" id="{64C342C5-94F2-7D2F-E188-45443D31A6A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276730" y="2333838"/>
            <a:ext cx="2883661" cy="1094638"/>
            <a:chOff x="0" y="0"/>
            <a:chExt cx="6350000" cy="24104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69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8388" y="1845413"/>
            <a:ext cx="6998426" cy="3855891"/>
          </a:xfrm>
          <a:prstGeom prst="rect">
            <a:avLst/>
          </a:prstGeom>
        </p:spPr>
        <p:txBody>
          <a:bodyPr lIns="20320" tIns="20320" rIns="20320" bIns="20320" rtlCol="0" anchor="ctr"/>
          <a:lstStyle/>
          <a:p>
            <a:pPr algn="ctr">
              <a:lnSpc>
                <a:spcPts val="1064"/>
              </a:lnSpc>
              <a:spcBef>
                <a:spcPct val="0"/>
              </a:spcBef>
            </a:pPr>
            <a:endParaRPr sz="369"/>
          </a:p>
        </p:txBody>
      </p:sp>
      <p:sp>
        <p:nvSpPr>
          <p:cNvPr id="14" name="TextBox 14"/>
          <p:cNvSpPr txBox="1"/>
          <p:nvPr/>
        </p:nvSpPr>
        <p:spPr>
          <a:xfrm>
            <a:off x="1989823" y="1334003"/>
            <a:ext cx="3335555" cy="380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5"/>
              </a:lnSpc>
            </a:pPr>
            <a:r>
              <a:rPr lang="en-US" sz="40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APPROACH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21797" y="1820155"/>
            <a:ext cx="247160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0"/>
              </a:lnSpc>
            </a:pPr>
            <a:r>
              <a:rPr lang="en-US" sz="18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YOUR </a:t>
            </a:r>
            <a:r>
              <a:rPr lang="en-US" sz="1850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AI</a:t>
            </a:r>
            <a:r>
              <a:rPr lang="en-US" sz="18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 STRATEGY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95703" y="3061845"/>
            <a:ext cx="1523796" cy="3150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3"/>
              </a:lnSpc>
            </a:pPr>
            <a:r>
              <a:rPr lang="en-US" sz="2154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CONSIDER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5380" y="4020260"/>
            <a:ext cx="1503520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What is the </a:t>
            </a:r>
            <a:r>
              <a:rPr lang="en-US" sz="2500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quality</a:t>
            </a:r>
            <a:r>
              <a:rPr lang="en-US" sz="25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 </a:t>
            </a: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of output needed?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05841" y="4020260"/>
            <a:ext cx="150352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Will the output be </a:t>
            </a:r>
            <a:r>
              <a:rPr lang="en-US" sz="2500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customer-facing</a:t>
            </a: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02897" y="4020260"/>
            <a:ext cx="151078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Will the output </a:t>
            </a:r>
            <a:r>
              <a:rPr lang="en-US" sz="2500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impact </a:t>
            </a:r>
            <a:r>
              <a:rPr lang="en-US" sz="2500" dirty="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our product?</a:t>
            </a:r>
          </a:p>
        </p:txBody>
      </p:sp>
      <p:pic>
        <p:nvPicPr>
          <p:cNvPr id="29" name="Picture 28" descr="A white line on a black background&#10;&#10;Description automatically generated">
            <a:extLst>
              <a:ext uri="{FF2B5EF4-FFF2-40B4-BE49-F238E27FC236}">
                <a16:creationId xmlns:a16="http://schemas.microsoft.com/office/drawing/2014/main" id="{439F0F29-DE2A-B144-4B5E-FF677564D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1" y="3358243"/>
            <a:ext cx="4389120" cy="598714"/>
          </a:xfrm>
          <a:prstGeom prst="rect">
            <a:avLst/>
          </a:prstGeom>
        </p:spPr>
      </p:pic>
      <p:grpSp>
        <p:nvGrpSpPr>
          <p:cNvPr id="13" name="Group 6">
            <a:extLst>
              <a:ext uri="{FF2B5EF4-FFF2-40B4-BE49-F238E27FC236}">
                <a16:creationId xmlns:a16="http://schemas.microsoft.com/office/drawing/2014/main" id="{8606ACAC-2638-4103-36BE-2448B9069E6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C067CA3B-C527-4A28-F125-B77BB4BDC9E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BBF68FE0-C406-FEBD-965F-6FFA726CC92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2C867F9F-5267-934C-3E87-48BA8754B4A4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AA83342-070C-DEA8-AA44-001A1F47321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BDAEF94F-60F0-33BB-B95E-93640C2CDB1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5128381" y="4780873"/>
            <a:ext cx="1023192" cy="27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"/>
              </a:lnSpc>
            </a:pPr>
            <a:r>
              <a:rPr lang="en-US" sz="891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COPYRIGHT IS A GRAY AERA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232933" y="3428475"/>
            <a:ext cx="615862" cy="61586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2054"/>
                </a:lnSpc>
                <a:spcBef>
                  <a:spcPct val="0"/>
                </a:spcBef>
              </a:pPr>
              <a:r>
                <a:rPr lang="en-US" sz="1867" b="1" i="1">
                  <a:solidFill>
                    <a:srgbClr val="FFFFFF"/>
                  </a:solidFill>
                  <a:latin typeface="Inter 1 Bold Italics"/>
                  <a:ea typeface="Inter 1 Bold Italics"/>
                  <a:cs typeface="Inter 1 Bold Italics"/>
                  <a:sym typeface="Inter 1 Bold Italics"/>
                </a:rPr>
                <a:t>VS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232933" y="4427715"/>
            <a:ext cx="615862" cy="61586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2054"/>
                </a:lnSpc>
                <a:spcBef>
                  <a:spcPct val="0"/>
                </a:spcBef>
              </a:pPr>
              <a:r>
                <a:rPr lang="en-US" sz="1867" b="1" i="1">
                  <a:solidFill>
                    <a:srgbClr val="FFFFFF"/>
                  </a:solidFill>
                  <a:latin typeface="Inter 1 Bold Italics"/>
                  <a:ea typeface="Inter 1 Bold Italics"/>
                  <a:cs typeface="Inter 1 Bold Italics"/>
                  <a:sym typeface="Inter 1 Bold Italics"/>
                </a:rPr>
                <a:t>VS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574499" y="3594318"/>
            <a:ext cx="15716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0"/>
              </a:lnSpc>
            </a:pPr>
            <a:r>
              <a:rPr lang="en-US" sz="213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FEEDBACK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7287" y="4593556"/>
            <a:ext cx="202119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0"/>
              </a:lnSpc>
            </a:pPr>
            <a:r>
              <a:rPr lang="en-US" sz="2138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SUGGESTIONS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45072" y="3594318"/>
            <a:ext cx="232524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0"/>
              </a:lnSpc>
            </a:pPr>
            <a:r>
              <a:rPr lang="en-US" sz="2138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DIRECT OUTPUT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45072" y="4593556"/>
            <a:ext cx="162420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0"/>
              </a:lnSpc>
            </a:pPr>
            <a:r>
              <a:rPr lang="en-US" sz="2138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DECISIONS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2245083B-5676-0D67-23C6-3FC15C6BACF0}"/>
              </a:ext>
            </a:extLst>
          </p:cNvPr>
          <p:cNvSpPr txBox="1"/>
          <p:nvPr/>
        </p:nvSpPr>
        <p:spPr>
          <a:xfrm>
            <a:off x="1989823" y="1334003"/>
            <a:ext cx="3335555" cy="380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5"/>
              </a:lnSpc>
            </a:pPr>
            <a:r>
              <a:rPr lang="en-US" sz="40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APPROACH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274FE63D-EF84-93C7-D386-5F2E834CAAF7}"/>
              </a:ext>
            </a:extLst>
          </p:cNvPr>
          <p:cNvSpPr txBox="1"/>
          <p:nvPr/>
        </p:nvSpPr>
        <p:spPr>
          <a:xfrm>
            <a:off x="2421797" y="1820155"/>
            <a:ext cx="247160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0"/>
              </a:lnSpc>
            </a:pPr>
            <a:r>
              <a:rPr lang="en-US" sz="18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YOUR </a:t>
            </a:r>
            <a:r>
              <a:rPr lang="en-US" sz="1850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AI</a:t>
            </a:r>
            <a:r>
              <a:rPr lang="en-US" sz="185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 STRATEGY</a:t>
            </a:r>
          </a:p>
        </p:txBody>
      </p:sp>
      <p:grpSp>
        <p:nvGrpSpPr>
          <p:cNvPr id="29" name="Group 6">
            <a:extLst>
              <a:ext uri="{FF2B5EF4-FFF2-40B4-BE49-F238E27FC236}">
                <a16:creationId xmlns:a16="http://schemas.microsoft.com/office/drawing/2014/main" id="{7F3B4EC5-87FF-3507-CAEF-4D792E5FF2D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AFC57265-7C4B-446E-54E6-F870418B5C4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34DEB6C0-2DD6-CC55-329A-7C9A1A08FD3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2" name="Group 6">
            <a:extLst>
              <a:ext uri="{FF2B5EF4-FFF2-40B4-BE49-F238E27FC236}">
                <a16:creationId xmlns:a16="http://schemas.microsoft.com/office/drawing/2014/main" id="{32132981-0F47-0E4D-FD44-55756B44FF04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A2491AE0-E8C8-35AC-0674-FC69B71EE8C4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99ED8B06-A4C1-0435-D0C3-81C5C75BF5A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20">
            <a:extLst>
              <a:ext uri="{FF2B5EF4-FFF2-40B4-BE49-F238E27FC236}">
                <a16:creationId xmlns:a16="http://schemas.microsoft.com/office/drawing/2014/main" id="{ECBB10F2-087B-A930-0219-737A91E440B7}"/>
              </a:ext>
            </a:extLst>
          </p:cNvPr>
          <p:cNvSpPr txBox="1"/>
          <p:nvPr/>
        </p:nvSpPr>
        <p:spPr>
          <a:xfrm>
            <a:off x="773585" y="910181"/>
            <a:ext cx="4611665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5"/>
              </a:lnSpc>
            </a:pPr>
            <a:r>
              <a:rPr lang="en-US" sz="2317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Overall smarter answers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968AF349-F1FB-4815-039C-FDBF4A527AF6}"/>
              </a:ext>
            </a:extLst>
          </p:cNvPr>
          <p:cNvSpPr txBox="1"/>
          <p:nvPr/>
        </p:nvSpPr>
        <p:spPr>
          <a:xfrm>
            <a:off x="773584" y="1671170"/>
            <a:ext cx="292482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5"/>
              </a:lnSpc>
            </a:pPr>
            <a:r>
              <a:rPr lang="en-US" sz="2317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Great for high-level data extraction</a:t>
            </a: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FB046010-F4B2-D9A3-4699-731D8B984123}"/>
              </a:ext>
            </a:extLst>
          </p:cNvPr>
          <p:cNvSpPr txBox="1"/>
          <p:nvPr/>
        </p:nvSpPr>
        <p:spPr>
          <a:xfrm>
            <a:off x="773585" y="2832447"/>
            <a:ext cx="2832711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5"/>
              </a:lnSpc>
            </a:pPr>
            <a:r>
              <a:rPr lang="en-US" sz="2317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3.5 - 200k tokens</a:t>
            </a:r>
          </a:p>
        </p:txBody>
      </p:sp>
      <p:grpSp>
        <p:nvGrpSpPr>
          <p:cNvPr id="36" name="Group 24">
            <a:extLst>
              <a:ext uri="{FF2B5EF4-FFF2-40B4-BE49-F238E27FC236}">
                <a16:creationId xmlns:a16="http://schemas.microsoft.com/office/drawing/2014/main" id="{6E6F73E2-DD4F-F328-9839-18A5C199283C}"/>
              </a:ext>
            </a:extLst>
          </p:cNvPr>
          <p:cNvGrpSpPr/>
          <p:nvPr/>
        </p:nvGrpSpPr>
        <p:grpSpPr>
          <a:xfrm>
            <a:off x="519117" y="1013196"/>
            <a:ext cx="142667" cy="142667"/>
            <a:chOff x="0" y="0"/>
            <a:chExt cx="812800" cy="812800"/>
          </a:xfrm>
        </p:grpSpPr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4AA95AA8-7594-CFC7-5287-9D97A829455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38236D7F-65EF-E17E-5F57-26EE669184F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grpSp>
        <p:nvGrpSpPr>
          <p:cNvPr id="39" name="Group 27">
            <a:extLst>
              <a:ext uri="{FF2B5EF4-FFF2-40B4-BE49-F238E27FC236}">
                <a16:creationId xmlns:a16="http://schemas.microsoft.com/office/drawing/2014/main" id="{2592F508-1469-5469-93CA-08DB3A5E43BF}"/>
              </a:ext>
            </a:extLst>
          </p:cNvPr>
          <p:cNvGrpSpPr/>
          <p:nvPr/>
        </p:nvGrpSpPr>
        <p:grpSpPr>
          <a:xfrm>
            <a:off x="519117" y="1781262"/>
            <a:ext cx="142667" cy="142667"/>
            <a:chOff x="0" y="0"/>
            <a:chExt cx="812800" cy="812800"/>
          </a:xfrm>
        </p:grpSpPr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E8B81888-BD3C-41A4-0A4D-FA0D87D6D05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1" name="TextBox 29">
              <a:extLst>
                <a:ext uri="{FF2B5EF4-FFF2-40B4-BE49-F238E27FC236}">
                  <a16:creationId xmlns:a16="http://schemas.microsoft.com/office/drawing/2014/main" id="{375D332D-3627-AB36-F13F-AB3E2508ECE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grpSp>
        <p:nvGrpSpPr>
          <p:cNvPr id="42" name="Group 30">
            <a:extLst>
              <a:ext uri="{FF2B5EF4-FFF2-40B4-BE49-F238E27FC236}">
                <a16:creationId xmlns:a16="http://schemas.microsoft.com/office/drawing/2014/main" id="{1A5F8B78-3758-69B5-D33E-1DB6C462B20C}"/>
              </a:ext>
            </a:extLst>
          </p:cNvPr>
          <p:cNvGrpSpPr/>
          <p:nvPr/>
        </p:nvGrpSpPr>
        <p:grpSpPr>
          <a:xfrm>
            <a:off x="519117" y="2935462"/>
            <a:ext cx="142667" cy="142667"/>
            <a:chOff x="0" y="0"/>
            <a:chExt cx="812800" cy="812800"/>
          </a:xfrm>
        </p:grpSpPr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AC76BEF9-1233-14BC-7ED6-DAD0904D76E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4" name="TextBox 32">
              <a:extLst>
                <a:ext uri="{FF2B5EF4-FFF2-40B4-BE49-F238E27FC236}">
                  <a16:creationId xmlns:a16="http://schemas.microsoft.com/office/drawing/2014/main" id="{3BBDD0BB-8886-1894-4DCD-5FD4C8F5D99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grpSp>
        <p:nvGrpSpPr>
          <p:cNvPr id="45" name="Group 6">
            <a:extLst>
              <a:ext uri="{FF2B5EF4-FFF2-40B4-BE49-F238E27FC236}">
                <a16:creationId xmlns:a16="http://schemas.microsoft.com/office/drawing/2014/main" id="{5D281E50-AB3B-125C-E600-C231C280A9B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1538B599-81E5-0D00-CA49-2E9F5DD6313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47" name="TextBox 8">
              <a:extLst>
                <a:ext uri="{FF2B5EF4-FFF2-40B4-BE49-F238E27FC236}">
                  <a16:creationId xmlns:a16="http://schemas.microsoft.com/office/drawing/2014/main" id="{FF4579B5-0C2F-F877-F7B0-6F90DC250F3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48" name="Group 6">
            <a:extLst>
              <a:ext uri="{FF2B5EF4-FFF2-40B4-BE49-F238E27FC236}">
                <a16:creationId xmlns:a16="http://schemas.microsoft.com/office/drawing/2014/main" id="{CE300654-C8B2-5607-5711-FBD985D000E1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4692FA8B-A630-22DC-8DD8-9C1450AED361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0" name="TextBox 8">
              <a:extLst>
                <a:ext uri="{FF2B5EF4-FFF2-40B4-BE49-F238E27FC236}">
                  <a16:creationId xmlns:a16="http://schemas.microsoft.com/office/drawing/2014/main" id="{AD33102C-4066-3569-7DD9-791CD0E142B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352800" y="2846541"/>
            <a:ext cx="3817848" cy="7554272"/>
            <a:chOff x="0" y="0"/>
            <a:chExt cx="2620010" cy="5184140"/>
          </a:xfrm>
        </p:grpSpPr>
        <p:sp>
          <p:nvSpPr>
            <p:cNvPr id="10" name="Freeform 10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98936" r="-98936"/>
              </a:stretch>
            </a:blip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 sz="370"/>
            </a:p>
          </p:txBody>
        </p:sp>
      </p:grpSp>
      <p:sp>
        <p:nvSpPr>
          <p:cNvPr id="19" name="Freeform 19"/>
          <p:cNvSpPr/>
          <p:nvPr/>
        </p:nvSpPr>
        <p:spPr>
          <a:xfrm>
            <a:off x="3760926" y="5165192"/>
            <a:ext cx="3006790" cy="827508"/>
          </a:xfrm>
          <a:custGeom>
            <a:avLst/>
            <a:gdLst/>
            <a:ahLst/>
            <a:cxnLst/>
            <a:rect l="l" t="t" r="r" b="b"/>
            <a:pathLst>
              <a:path w="4960128" h="1443505">
                <a:moveTo>
                  <a:pt x="0" y="0"/>
                </a:moveTo>
                <a:lnTo>
                  <a:pt x="4960128" y="0"/>
                </a:lnTo>
                <a:lnTo>
                  <a:pt x="4960128" y="1443505"/>
                </a:lnTo>
                <a:lnTo>
                  <a:pt x="0" y="1443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276730" y="2333838"/>
            <a:ext cx="2883662" cy="1094638"/>
            <a:chOff x="0" y="0"/>
            <a:chExt cx="6350000" cy="24104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25414" y="5374480"/>
            <a:ext cx="1486566" cy="396440"/>
            <a:chOff x="0" y="0"/>
            <a:chExt cx="1209493" cy="3225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09493" cy="322551"/>
            </a:xfrm>
            <a:custGeom>
              <a:avLst/>
              <a:gdLst/>
              <a:ahLst/>
              <a:cxnLst/>
              <a:rect l="l" t="t" r="r" b="b"/>
              <a:pathLst>
                <a:path w="1209493" h="322551">
                  <a:moveTo>
                    <a:pt x="122336" y="0"/>
                  </a:moveTo>
                  <a:lnTo>
                    <a:pt x="1087157" y="0"/>
                  </a:lnTo>
                  <a:cubicBezTo>
                    <a:pt x="1154721" y="0"/>
                    <a:pt x="1209493" y="54772"/>
                    <a:pt x="1209493" y="122336"/>
                  </a:cubicBezTo>
                  <a:lnTo>
                    <a:pt x="1209493" y="200215"/>
                  </a:lnTo>
                  <a:cubicBezTo>
                    <a:pt x="1209493" y="267779"/>
                    <a:pt x="1154721" y="322551"/>
                    <a:pt x="1087157" y="322551"/>
                  </a:cubicBezTo>
                  <a:lnTo>
                    <a:pt x="122336" y="322551"/>
                  </a:lnTo>
                  <a:cubicBezTo>
                    <a:pt x="54772" y="322551"/>
                    <a:pt x="0" y="267779"/>
                    <a:pt x="0" y="200215"/>
                  </a:cubicBezTo>
                  <a:lnTo>
                    <a:pt x="0" y="122336"/>
                  </a:lnTo>
                  <a:cubicBezTo>
                    <a:pt x="0" y="54772"/>
                    <a:pt x="54772" y="0"/>
                    <a:pt x="12233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209493" cy="360651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17" name="Freeform 17">
            <a:hlinkClick r:id="rId2" tooltip="https://www.snapsight.com"/>
          </p:cNvPr>
          <p:cNvSpPr/>
          <p:nvPr/>
        </p:nvSpPr>
        <p:spPr>
          <a:xfrm>
            <a:off x="-139953" y="3658652"/>
            <a:ext cx="6708650" cy="2896486"/>
          </a:xfrm>
          <a:custGeom>
            <a:avLst/>
            <a:gdLst/>
            <a:ahLst/>
            <a:cxnLst/>
            <a:rect l="l" t="t" r="r" b="b"/>
            <a:pathLst>
              <a:path w="13708378" h="5918642">
                <a:moveTo>
                  <a:pt x="0" y="0"/>
                </a:moveTo>
                <a:lnTo>
                  <a:pt x="13708378" y="0"/>
                </a:lnTo>
                <a:lnTo>
                  <a:pt x="13708378" y="5918642"/>
                </a:lnTo>
                <a:lnTo>
                  <a:pt x="0" y="5918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8315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8" name="TextBox 18"/>
          <p:cNvSpPr txBox="1"/>
          <p:nvPr/>
        </p:nvSpPr>
        <p:spPr>
          <a:xfrm>
            <a:off x="6314791" y="5460577"/>
            <a:ext cx="84878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86"/>
              </a:lnSpc>
            </a:pPr>
            <a:r>
              <a:rPr lang="en-US" sz="1586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  <a:hlinkClick r:id="rId4" tooltip="https://www.snapsight.com/live-channel/%2058060d21-%20dc58-4fd5-909e-0fd041876016/9ff284b9%20-7dfe-4c2b-a968-b7db67e9154d/%20presentation?tab=takeawa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00412" y="1343047"/>
            <a:ext cx="5314380" cy="1492416"/>
            <a:chOff x="0" y="0"/>
            <a:chExt cx="3015849" cy="53955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5849" cy="539554"/>
            </a:xfrm>
            <a:custGeom>
              <a:avLst/>
              <a:gdLst/>
              <a:ahLst/>
              <a:cxnLst/>
              <a:rect l="l" t="t" r="r" b="b"/>
              <a:pathLst>
                <a:path w="3015849" h="539554">
                  <a:moveTo>
                    <a:pt x="23664" y="0"/>
                  </a:moveTo>
                  <a:lnTo>
                    <a:pt x="2992186" y="0"/>
                  </a:lnTo>
                  <a:cubicBezTo>
                    <a:pt x="2998462" y="0"/>
                    <a:pt x="3004481" y="2493"/>
                    <a:pt x="3008918" y="6931"/>
                  </a:cubicBezTo>
                  <a:cubicBezTo>
                    <a:pt x="3013356" y="11369"/>
                    <a:pt x="3015849" y="17388"/>
                    <a:pt x="3015849" y="23664"/>
                  </a:cubicBezTo>
                  <a:lnTo>
                    <a:pt x="3015849" y="515891"/>
                  </a:lnTo>
                  <a:cubicBezTo>
                    <a:pt x="3015849" y="522167"/>
                    <a:pt x="3013356" y="528186"/>
                    <a:pt x="3008918" y="532624"/>
                  </a:cubicBezTo>
                  <a:cubicBezTo>
                    <a:pt x="3004481" y="537061"/>
                    <a:pt x="2998462" y="539554"/>
                    <a:pt x="2992186" y="539554"/>
                  </a:cubicBezTo>
                  <a:lnTo>
                    <a:pt x="23664" y="539554"/>
                  </a:lnTo>
                  <a:cubicBezTo>
                    <a:pt x="17388" y="539554"/>
                    <a:pt x="11369" y="537061"/>
                    <a:pt x="6931" y="532624"/>
                  </a:cubicBezTo>
                  <a:cubicBezTo>
                    <a:pt x="2493" y="528186"/>
                    <a:pt x="0" y="522167"/>
                    <a:pt x="0" y="515891"/>
                  </a:cubicBezTo>
                  <a:lnTo>
                    <a:pt x="0" y="23664"/>
                  </a:lnTo>
                  <a:cubicBezTo>
                    <a:pt x="0" y="17388"/>
                    <a:pt x="2493" y="11369"/>
                    <a:pt x="6931" y="6931"/>
                  </a:cubicBezTo>
                  <a:cubicBezTo>
                    <a:pt x="11369" y="2493"/>
                    <a:pt x="17388" y="0"/>
                    <a:pt x="236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015849" cy="577654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10164" y="1795885"/>
            <a:ext cx="429487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SPEAKER </a:t>
            </a:r>
            <a:r>
              <a:rPr lang="en-US" sz="240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TAKEAWAYS AND </a:t>
            </a:r>
            <a:r>
              <a:rPr lang="en-US" sz="2400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SESSION</a:t>
            </a:r>
            <a:r>
              <a:rPr lang="en-US" sz="240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 summaries</a:t>
            </a: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AFBE6C77-1C30-D168-E674-060F73962896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C63A173A-D1E6-D5D8-1CE8-7613807CD57D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73167F97-8091-3F9A-6957-09EFE3E9A27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7" name="Group 6">
            <a:extLst>
              <a:ext uri="{FF2B5EF4-FFF2-40B4-BE49-F238E27FC236}">
                <a16:creationId xmlns:a16="http://schemas.microsoft.com/office/drawing/2014/main" id="{D1D5E552-3728-7660-7A80-2A4BB8324C5B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7A2E0F1F-3E68-808C-D2A9-FE22EC73804B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DE3B38AC-AA5A-341C-6C1F-6C9C9C81BB9B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6">
            <a:extLst>
              <a:ext uri="{FF2B5EF4-FFF2-40B4-BE49-F238E27FC236}">
                <a16:creationId xmlns:a16="http://schemas.microsoft.com/office/drawing/2014/main" id="{9D581C88-B4DB-73F3-A338-0C8529F88FD1}"/>
              </a:ext>
            </a:extLst>
          </p:cNvPr>
          <p:cNvGrpSpPr>
            <a:grpSpLocks noChangeAspect="1"/>
          </p:cNvGrpSpPr>
          <p:nvPr/>
        </p:nvGrpSpPr>
        <p:grpSpPr>
          <a:xfrm>
            <a:off x="1371600" y="2057400"/>
            <a:ext cx="4804851" cy="1823921"/>
            <a:chOff x="0" y="0"/>
            <a:chExt cx="6350000" cy="2410460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AE4BEED6-0262-13AA-5922-42E54DD51261}"/>
                </a:ext>
              </a:extLst>
            </p:cNvPr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616"/>
            </a:p>
          </p:txBody>
        </p:sp>
      </p:grpSp>
      <p:grpSp>
        <p:nvGrpSpPr>
          <p:cNvPr id="36" name="Group 14">
            <a:extLst>
              <a:ext uri="{FF2B5EF4-FFF2-40B4-BE49-F238E27FC236}">
                <a16:creationId xmlns:a16="http://schemas.microsoft.com/office/drawing/2014/main" id="{74B470B9-BDED-CDF3-43AB-2D2467570B7E}"/>
              </a:ext>
            </a:extLst>
          </p:cNvPr>
          <p:cNvGrpSpPr/>
          <p:nvPr/>
        </p:nvGrpSpPr>
        <p:grpSpPr>
          <a:xfrm>
            <a:off x="427267" y="3802641"/>
            <a:ext cx="1345080" cy="1345080"/>
            <a:chOff x="0" y="0"/>
            <a:chExt cx="812800" cy="812800"/>
          </a:xfrm>
        </p:grpSpPr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C42EF1D0-4D0A-B47A-E8CA-9B65D6C2839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6FB404EC-2DC9-6591-9E28-69DA5ED174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grpSp>
        <p:nvGrpSpPr>
          <p:cNvPr id="39" name="Group 17">
            <a:extLst>
              <a:ext uri="{FF2B5EF4-FFF2-40B4-BE49-F238E27FC236}">
                <a16:creationId xmlns:a16="http://schemas.microsoft.com/office/drawing/2014/main" id="{5FBD3335-A056-46E2-0625-3AFDF244E956}"/>
              </a:ext>
            </a:extLst>
          </p:cNvPr>
          <p:cNvGrpSpPr/>
          <p:nvPr/>
        </p:nvGrpSpPr>
        <p:grpSpPr>
          <a:xfrm>
            <a:off x="2894189" y="3802641"/>
            <a:ext cx="1345080" cy="1345080"/>
            <a:chOff x="0" y="0"/>
            <a:chExt cx="812800" cy="812800"/>
          </a:xfrm>
        </p:grpSpPr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7F3CF9C8-651E-F94B-C69F-132BDA664AD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1" name="TextBox 19">
              <a:extLst>
                <a:ext uri="{FF2B5EF4-FFF2-40B4-BE49-F238E27FC236}">
                  <a16:creationId xmlns:a16="http://schemas.microsoft.com/office/drawing/2014/main" id="{B6510C9F-4C6D-4564-67ED-8E8250BA64C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42" name="Freeform 21">
            <a:extLst>
              <a:ext uri="{FF2B5EF4-FFF2-40B4-BE49-F238E27FC236}">
                <a16:creationId xmlns:a16="http://schemas.microsoft.com/office/drawing/2014/main" id="{5F819884-F7BF-A853-B952-1ADDAEF4DD5D}"/>
              </a:ext>
            </a:extLst>
          </p:cNvPr>
          <p:cNvSpPr/>
          <p:nvPr/>
        </p:nvSpPr>
        <p:spPr>
          <a:xfrm>
            <a:off x="2966749" y="3875201"/>
            <a:ext cx="1199965" cy="1199965"/>
          </a:xfrm>
          <a:custGeom>
            <a:avLst/>
            <a:gdLst/>
            <a:ahLst/>
            <a:cxnLst/>
            <a:rect l="l" t="t" r="r" b="b"/>
            <a:pathLst>
              <a:path w="1800415" h="1800415">
                <a:moveTo>
                  <a:pt x="0" y="0"/>
                </a:moveTo>
                <a:lnTo>
                  <a:pt x="1800415" y="0"/>
                </a:lnTo>
                <a:lnTo>
                  <a:pt x="1800415" y="1800415"/>
                </a:lnTo>
                <a:lnTo>
                  <a:pt x="0" y="1800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3" name="Freeform 22">
            <a:extLst>
              <a:ext uri="{FF2B5EF4-FFF2-40B4-BE49-F238E27FC236}">
                <a16:creationId xmlns:a16="http://schemas.microsoft.com/office/drawing/2014/main" id="{0F737E75-C6C9-4895-5B8F-3CAE42FF83E4}"/>
              </a:ext>
            </a:extLst>
          </p:cNvPr>
          <p:cNvSpPr/>
          <p:nvPr/>
        </p:nvSpPr>
        <p:spPr>
          <a:xfrm>
            <a:off x="662952" y="4038326"/>
            <a:ext cx="873710" cy="873710"/>
          </a:xfrm>
          <a:custGeom>
            <a:avLst/>
            <a:gdLst/>
            <a:ahLst/>
            <a:cxnLst/>
            <a:rect l="l" t="t" r="r" b="b"/>
            <a:pathLst>
              <a:path w="1310907" h="1310907">
                <a:moveTo>
                  <a:pt x="0" y="0"/>
                </a:moveTo>
                <a:lnTo>
                  <a:pt x="1310907" y="0"/>
                </a:lnTo>
                <a:lnTo>
                  <a:pt x="1310907" y="1310907"/>
                </a:lnTo>
                <a:lnTo>
                  <a:pt x="0" y="1310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44" name="Group 23">
            <a:extLst>
              <a:ext uri="{FF2B5EF4-FFF2-40B4-BE49-F238E27FC236}">
                <a16:creationId xmlns:a16="http://schemas.microsoft.com/office/drawing/2014/main" id="{359EADDC-B3B9-A9AA-0E8F-C00CAAD76DB6}"/>
              </a:ext>
            </a:extLst>
          </p:cNvPr>
          <p:cNvGrpSpPr/>
          <p:nvPr/>
        </p:nvGrpSpPr>
        <p:grpSpPr>
          <a:xfrm>
            <a:off x="5432758" y="3802641"/>
            <a:ext cx="1345080" cy="1345080"/>
            <a:chOff x="0" y="0"/>
            <a:chExt cx="812800" cy="812800"/>
          </a:xfrm>
        </p:grpSpPr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6763A6DB-8AFA-8EED-29F7-07430F0FF45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283E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41CF714B-2F45-881A-7B8E-523A10942BA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47" name="Freeform 26">
            <a:extLst>
              <a:ext uri="{FF2B5EF4-FFF2-40B4-BE49-F238E27FC236}">
                <a16:creationId xmlns:a16="http://schemas.microsoft.com/office/drawing/2014/main" id="{674B9B15-B46D-0ED5-C9C7-7F4E3660A5A6}"/>
              </a:ext>
            </a:extLst>
          </p:cNvPr>
          <p:cNvSpPr/>
          <p:nvPr/>
        </p:nvSpPr>
        <p:spPr>
          <a:xfrm>
            <a:off x="5507303" y="4337302"/>
            <a:ext cx="1198705" cy="275758"/>
          </a:xfrm>
          <a:custGeom>
            <a:avLst/>
            <a:gdLst/>
            <a:ahLst/>
            <a:cxnLst/>
            <a:rect l="l" t="t" r="r" b="b"/>
            <a:pathLst>
              <a:path w="1798526" h="413742">
                <a:moveTo>
                  <a:pt x="0" y="0"/>
                </a:moveTo>
                <a:lnTo>
                  <a:pt x="1798526" y="0"/>
                </a:lnTo>
                <a:lnTo>
                  <a:pt x="1798526" y="413742"/>
                </a:lnTo>
                <a:lnTo>
                  <a:pt x="0" y="413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09" b="-173388"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8" name="TextBox 27">
            <a:extLst>
              <a:ext uri="{FF2B5EF4-FFF2-40B4-BE49-F238E27FC236}">
                <a16:creationId xmlns:a16="http://schemas.microsoft.com/office/drawing/2014/main" id="{48A9C33C-3C04-2CA2-F941-0485C892824E}"/>
              </a:ext>
            </a:extLst>
          </p:cNvPr>
          <p:cNvSpPr txBox="1"/>
          <p:nvPr/>
        </p:nvSpPr>
        <p:spPr>
          <a:xfrm>
            <a:off x="1025098" y="1904715"/>
            <a:ext cx="5294711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PICTURE</a:t>
            </a:r>
            <a:r>
              <a:rPr lang="en-US" sz="3999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 RECOGNITION</a:t>
            </a:r>
          </a:p>
        </p:txBody>
      </p:sp>
      <p:sp>
        <p:nvSpPr>
          <p:cNvPr id="49" name="TextBox 28">
            <a:extLst>
              <a:ext uri="{FF2B5EF4-FFF2-40B4-BE49-F238E27FC236}">
                <a16:creationId xmlns:a16="http://schemas.microsoft.com/office/drawing/2014/main" id="{B96696C9-F30B-1DF2-ACBE-859E3FFBEC9F}"/>
              </a:ext>
            </a:extLst>
          </p:cNvPr>
          <p:cNvSpPr txBox="1"/>
          <p:nvPr/>
        </p:nvSpPr>
        <p:spPr>
          <a:xfrm>
            <a:off x="323788" y="5363400"/>
            <a:ext cx="155203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56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KAMPFIRE</a:t>
            </a: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47518586-F77D-F47B-64DB-488181DA989A}"/>
              </a:ext>
            </a:extLst>
          </p:cNvPr>
          <p:cNvSpPr txBox="1"/>
          <p:nvPr/>
        </p:nvSpPr>
        <p:spPr>
          <a:xfrm>
            <a:off x="3109408" y="5355926"/>
            <a:ext cx="914644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56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INEVENT</a:t>
            </a:r>
          </a:p>
        </p:txBody>
      </p:sp>
      <p:sp>
        <p:nvSpPr>
          <p:cNvPr id="51" name="TextBox 30">
            <a:extLst>
              <a:ext uri="{FF2B5EF4-FFF2-40B4-BE49-F238E27FC236}">
                <a16:creationId xmlns:a16="http://schemas.microsoft.com/office/drawing/2014/main" id="{4C968FAF-108C-7DA9-CCB3-3611D654F7DE}"/>
              </a:ext>
            </a:extLst>
          </p:cNvPr>
          <p:cNvSpPr txBox="1"/>
          <p:nvPr/>
        </p:nvSpPr>
        <p:spPr>
          <a:xfrm>
            <a:off x="5232105" y="5355926"/>
            <a:ext cx="1746388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56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SPOTMYPHOTOS</a:t>
            </a:r>
          </a:p>
        </p:txBody>
      </p:sp>
      <p:grpSp>
        <p:nvGrpSpPr>
          <p:cNvPr id="52" name="Group 31">
            <a:extLst>
              <a:ext uri="{FF2B5EF4-FFF2-40B4-BE49-F238E27FC236}">
                <a16:creationId xmlns:a16="http://schemas.microsoft.com/office/drawing/2014/main" id="{3269202A-92A4-1D07-F805-916F42DAEAC2}"/>
              </a:ext>
            </a:extLst>
          </p:cNvPr>
          <p:cNvGrpSpPr/>
          <p:nvPr/>
        </p:nvGrpSpPr>
        <p:grpSpPr>
          <a:xfrm>
            <a:off x="1285385" y="1627121"/>
            <a:ext cx="4977281" cy="1520973"/>
            <a:chOff x="0" y="0"/>
            <a:chExt cx="1966845" cy="601035"/>
          </a:xfrm>
        </p:grpSpPr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E6B7F5D2-23B9-EB2C-D7DC-A56C20888B15}"/>
                </a:ext>
              </a:extLst>
            </p:cNvPr>
            <p:cNvSpPr/>
            <p:nvPr/>
          </p:nvSpPr>
          <p:spPr>
            <a:xfrm>
              <a:off x="0" y="0"/>
              <a:ext cx="1966845" cy="601035"/>
            </a:xfrm>
            <a:custGeom>
              <a:avLst/>
              <a:gdLst/>
              <a:ahLst/>
              <a:cxnLst/>
              <a:rect l="l" t="t" r="r" b="b"/>
              <a:pathLst>
                <a:path w="1966845" h="601035">
                  <a:moveTo>
                    <a:pt x="36284" y="0"/>
                  </a:moveTo>
                  <a:lnTo>
                    <a:pt x="1930561" y="0"/>
                  </a:lnTo>
                  <a:cubicBezTo>
                    <a:pt x="1950600" y="0"/>
                    <a:pt x="1966845" y="16245"/>
                    <a:pt x="1966845" y="36284"/>
                  </a:cubicBezTo>
                  <a:lnTo>
                    <a:pt x="1966845" y="564750"/>
                  </a:lnTo>
                  <a:cubicBezTo>
                    <a:pt x="1966845" y="584790"/>
                    <a:pt x="1950600" y="601035"/>
                    <a:pt x="1930561" y="601035"/>
                  </a:cubicBezTo>
                  <a:lnTo>
                    <a:pt x="36284" y="601035"/>
                  </a:lnTo>
                  <a:cubicBezTo>
                    <a:pt x="26661" y="601035"/>
                    <a:pt x="17432" y="597212"/>
                    <a:pt x="10627" y="590407"/>
                  </a:cubicBezTo>
                  <a:cubicBezTo>
                    <a:pt x="3823" y="583603"/>
                    <a:pt x="0" y="574374"/>
                    <a:pt x="0" y="564750"/>
                  </a:cubicBezTo>
                  <a:lnTo>
                    <a:pt x="0" y="36284"/>
                  </a:lnTo>
                  <a:cubicBezTo>
                    <a:pt x="0" y="26661"/>
                    <a:pt x="3823" y="17432"/>
                    <a:pt x="10627" y="10627"/>
                  </a:cubicBezTo>
                  <a:cubicBezTo>
                    <a:pt x="17432" y="3823"/>
                    <a:pt x="26661" y="0"/>
                    <a:pt x="3628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4" name="TextBox 33">
              <a:extLst>
                <a:ext uri="{FF2B5EF4-FFF2-40B4-BE49-F238E27FC236}">
                  <a16:creationId xmlns:a16="http://schemas.microsoft.com/office/drawing/2014/main" id="{6B27D00E-24F3-E4E9-2403-BE1879043588}"/>
                </a:ext>
              </a:extLst>
            </p:cNvPr>
            <p:cNvSpPr txBox="1"/>
            <p:nvPr/>
          </p:nvSpPr>
          <p:spPr>
            <a:xfrm>
              <a:off x="0" y="-38100"/>
              <a:ext cx="1966845" cy="639135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773"/>
                </a:lnSpc>
              </a:pPr>
              <a:endParaRPr sz="616"/>
            </a:p>
          </p:txBody>
        </p:sp>
      </p:grpSp>
      <p:grpSp>
        <p:nvGrpSpPr>
          <p:cNvPr id="55" name="Group 6">
            <a:extLst>
              <a:ext uri="{FF2B5EF4-FFF2-40B4-BE49-F238E27FC236}">
                <a16:creationId xmlns:a16="http://schemas.microsoft.com/office/drawing/2014/main" id="{03F11BF7-1337-DB33-B223-C7096B1396A5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5E7B986E-C005-2895-6C39-401321B3A76F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57" name="TextBox 8">
              <a:extLst>
                <a:ext uri="{FF2B5EF4-FFF2-40B4-BE49-F238E27FC236}">
                  <a16:creationId xmlns:a16="http://schemas.microsoft.com/office/drawing/2014/main" id="{4C0D6CF9-B7D2-7D3D-C773-C27CE9BFF2B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58" name="Group 6">
            <a:extLst>
              <a:ext uri="{FF2B5EF4-FFF2-40B4-BE49-F238E27FC236}">
                <a16:creationId xmlns:a16="http://schemas.microsoft.com/office/drawing/2014/main" id="{133B0132-A3A1-59BF-DCF3-40D933B9A7D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438F1F2B-917A-BD08-8FB5-3C4F8C33A570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60" name="TextBox 8">
              <a:extLst>
                <a:ext uri="{FF2B5EF4-FFF2-40B4-BE49-F238E27FC236}">
                  <a16:creationId xmlns:a16="http://schemas.microsoft.com/office/drawing/2014/main" id="{EE436240-CDBC-3CE7-5CA8-D4ECAE4437A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1591" y="1982655"/>
            <a:ext cx="4733940" cy="1797004"/>
            <a:chOff x="0" y="0"/>
            <a:chExt cx="6350000" cy="24104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2410460"/>
            </a:xfrm>
            <a:custGeom>
              <a:avLst/>
              <a:gdLst/>
              <a:ahLst/>
              <a:cxnLst/>
              <a:rect l="l" t="t" r="r" b="b"/>
              <a:pathLst>
                <a:path w="6350000" h="2410460">
                  <a:moveTo>
                    <a:pt x="0" y="0"/>
                  </a:moveTo>
                  <a:lnTo>
                    <a:pt x="6350000" y="0"/>
                  </a:lnTo>
                  <a:lnTo>
                    <a:pt x="6350000" y="2410460"/>
                  </a:lnTo>
                  <a:lnTo>
                    <a:pt x="0" y="2410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sz="370"/>
            </a:p>
          </p:txBody>
        </p:sp>
      </p:grpSp>
      <p:sp>
        <p:nvSpPr>
          <p:cNvPr id="26" name="Freeform 26"/>
          <p:cNvSpPr/>
          <p:nvPr/>
        </p:nvSpPr>
        <p:spPr>
          <a:xfrm>
            <a:off x="38637" y="3174185"/>
            <a:ext cx="2335518" cy="2959418"/>
          </a:xfrm>
          <a:custGeom>
            <a:avLst/>
            <a:gdLst/>
            <a:ahLst/>
            <a:cxnLst/>
            <a:rect l="l" t="t" r="r" b="b"/>
            <a:pathLst>
              <a:path w="3556681" h="4506794">
                <a:moveTo>
                  <a:pt x="0" y="0"/>
                </a:moveTo>
                <a:lnTo>
                  <a:pt x="3556682" y="0"/>
                </a:lnTo>
                <a:lnTo>
                  <a:pt x="3556682" y="4506795"/>
                </a:lnTo>
                <a:lnTo>
                  <a:pt x="0" y="4506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80" b="-62115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7" name="Freeform 27"/>
          <p:cNvSpPr/>
          <p:nvPr/>
        </p:nvSpPr>
        <p:spPr>
          <a:xfrm>
            <a:off x="4804029" y="2988071"/>
            <a:ext cx="2335518" cy="3911772"/>
          </a:xfrm>
          <a:custGeom>
            <a:avLst/>
            <a:gdLst/>
            <a:ahLst/>
            <a:cxnLst/>
            <a:rect l="l" t="t" r="r" b="b"/>
            <a:pathLst>
              <a:path w="3556681" h="5957102">
                <a:moveTo>
                  <a:pt x="0" y="0"/>
                </a:moveTo>
                <a:lnTo>
                  <a:pt x="3556681" y="0"/>
                </a:lnTo>
                <a:lnTo>
                  <a:pt x="3556681" y="5957102"/>
                </a:lnTo>
                <a:lnTo>
                  <a:pt x="0" y="59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775" b="-20665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28" name="Freeform 28"/>
          <p:cNvSpPr/>
          <p:nvPr/>
        </p:nvSpPr>
        <p:spPr>
          <a:xfrm>
            <a:off x="2405607" y="3061650"/>
            <a:ext cx="2335518" cy="3535260"/>
          </a:xfrm>
          <a:custGeom>
            <a:avLst/>
            <a:gdLst/>
            <a:ahLst/>
            <a:cxnLst/>
            <a:rect l="l" t="t" r="r" b="b"/>
            <a:pathLst>
              <a:path w="3556681" h="5383725">
                <a:moveTo>
                  <a:pt x="0" y="0"/>
                </a:moveTo>
                <a:lnTo>
                  <a:pt x="3556681" y="0"/>
                </a:lnTo>
                <a:lnTo>
                  <a:pt x="3556681" y="5383725"/>
                </a:lnTo>
                <a:lnTo>
                  <a:pt x="0" y="5383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144" b="-35083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30" name="TextBox 30"/>
          <p:cNvSpPr txBox="1"/>
          <p:nvPr/>
        </p:nvSpPr>
        <p:spPr>
          <a:xfrm>
            <a:off x="945627" y="576973"/>
            <a:ext cx="5423945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5"/>
              </a:lnSpc>
            </a:pPr>
            <a:r>
              <a:rPr lang="en-US" sz="2695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LEAD RETRIEVAL - BACKTRACK</a:t>
            </a:r>
          </a:p>
        </p:txBody>
      </p:sp>
      <p:grpSp>
        <p:nvGrpSpPr>
          <p:cNvPr id="32" name="Group 14">
            <a:extLst>
              <a:ext uri="{FF2B5EF4-FFF2-40B4-BE49-F238E27FC236}">
                <a16:creationId xmlns:a16="http://schemas.microsoft.com/office/drawing/2014/main" id="{8C03BC35-5CD2-00E0-9E21-A2D74001FD88}"/>
              </a:ext>
            </a:extLst>
          </p:cNvPr>
          <p:cNvGrpSpPr/>
          <p:nvPr/>
        </p:nvGrpSpPr>
        <p:grpSpPr>
          <a:xfrm>
            <a:off x="2997757" y="1187011"/>
            <a:ext cx="1345080" cy="1345080"/>
            <a:chOff x="0" y="0"/>
            <a:chExt cx="812800" cy="812800"/>
          </a:xfrm>
        </p:grpSpPr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69AED243-FA7C-2819-909B-855A0503663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C42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id="{767190B0-0987-2F21-110C-D3D7341EAD7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35" name="Freeform 17">
            <a:hlinkClick r:id="rId5" tooltip="https://eventscase.com/%20en/event-management-software/Event-%20Virtual-Assistant/"/>
            <a:extLst>
              <a:ext uri="{FF2B5EF4-FFF2-40B4-BE49-F238E27FC236}">
                <a16:creationId xmlns:a16="http://schemas.microsoft.com/office/drawing/2014/main" id="{FA0DEB3B-8BE1-51E2-C43A-C77F6F4E384E}"/>
              </a:ext>
            </a:extLst>
          </p:cNvPr>
          <p:cNvSpPr/>
          <p:nvPr/>
        </p:nvSpPr>
        <p:spPr>
          <a:xfrm>
            <a:off x="3201844" y="1332126"/>
            <a:ext cx="936907" cy="1054848"/>
          </a:xfrm>
          <a:custGeom>
            <a:avLst/>
            <a:gdLst/>
            <a:ahLst/>
            <a:cxnLst/>
            <a:rect l="l" t="t" r="r" b="b"/>
            <a:pathLst>
              <a:path w="1405726" h="1582684">
                <a:moveTo>
                  <a:pt x="0" y="0"/>
                </a:moveTo>
                <a:lnTo>
                  <a:pt x="1405726" y="0"/>
                </a:lnTo>
                <a:lnTo>
                  <a:pt x="1405726" y="1582684"/>
                </a:lnTo>
                <a:lnTo>
                  <a:pt x="0" y="1582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65" t="-13071" r="-19865" b="-11035"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36" name="Group 19">
            <a:extLst>
              <a:ext uri="{FF2B5EF4-FFF2-40B4-BE49-F238E27FC236}">
                <a16:creationId xmlns:a16="http://schemas.microsoft.com/office/drawing/2014/main" id="{B3D85AB5-9D79-F775-39C2-50FBFADAFAE6}"/>
              </a:ext>
            </a:extLst>
          </p:cNvPr>
          <p:cNvGrpSpPr/>
          <p:nvPr/>
        </p:nvGrpSpPr>
        <p:grpSpPr>
          <a:xfrm>
            <a:off x="2997757" y="1187011"/>
            <a:ext cx="1345080" cy="1345080"/>
            <a:chOff x="0" y="0"/>
            <a:chExt cx="812800" cy="812800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B06576E9-A070-A055-2362-954D4E9C849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83C7421C-42DF-9B79-60C8-3101A4308A9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39" name="Freeform 22">
            <a:hlinkClick r:id="rId7" tooltip="https://www.42chat.com"/>
            <a:extLst>
              <a:ext uri="{FF2B5EF4-FFF2-40B4-BE49-F238E27FC236}">
                <a16:creationId xmlns:a16="http://schemas.microsoft.com/office/drawing/2014/main" id="{6FC970FB-C23D-5AA3-CAF7-4D389DDD32F7}"/>
              </a:ext>
            </a:extLst>
          </p:cNvPr>
          <p:cNvSpPr/>
          <p:nvPr/>
        </p:nvSpPr>
        <p:spPr>
          <a:xfrm>
            <a:off x="3142134" y="1656822"/>
            <a:ext cx="1056328" cy="405458"/>
          </a:xfrm>
          <a:custGeom>
            <a:avLst/>
            <a:gdLst/>
            <a:ahLst/>
            <a:cxnLst/>
            <a:rect l="l" t="t" r="r" b="b"/>
            <a:pathLst>
              <a:path w="1584902" h="608346">
                <a:moveTo>
                  <a:pt x="0" y="0"/>
                </a:moveTo>
                <a:lnTo>
                  <a:pt x="1584902" y="0"/>
                </a:lnTo>
                <a:lnTo>
                  <a:pt x="1584902" y="608346"/>
                </a:lnTo>
                <a:lnTo>
                  <a:pt x="0" y="6083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40" name="Group 23">
            <a:extLst>
              <a:ext uri="{FF2B5EF4-FFF2-40B4-BE49-F238E27FC236}">
                <a16:creationId xmlns:a16="http://schemas.microsoft.com/office/drawing/2014/main" id="{7927A2D2-00B6-6D73-89A0-1EA83F89C358}"/>
              </a:ext>
            </a:extLst>
          </p:cNvPr>
          <p:cNvGrpSpPr/>
          <p:nvPr/>
        </p:nvGrpSpPr>
        <p:grpSpPr>
          <a:xfrm>
            <a:off x="2997757" y="1187011"/>
            <a:ext cx="1345080" cy="1345080"/>
            <a:chOff x="0" y="0"/>
            <a:chExt cx="812800" cy="812800"/>
          </a:xfrm>
        </p:grpSpPr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5CC8E88F-4CB5-C2B2-07B6-8A753B00BD5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2" name="TextBox 25">
              <a:extLst>
                <a:ext uri="{FF2B5EF4-FFF2-40B4-BE49-F238E27FC236}">
                  <a16:creationId xmlns:a16="http://schemas.microsoft.com/office/drawing/2014/main" id="{E7882966-EC14-4244-38A6-AB364714190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5604" tIns="35604" rIns="35604" bIns="35604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43" name="Freeform 29">
            <a:extLst>
              <a:ext uri="{FF2B5EF4-FFF2-40B4-BE49-F238E27FC236}">
                <a16:creationId xmlns:a16="http://schemas.microsoft.com/office/drawing/2014/main" id="{0CF79CEC-24F2-9AE9-59A0-BFC4B894D3AE}"/>
              </a:ext>
            </a:extLst>
          </p:cNvPr>
          <p:cNvSpPr/>
          <p:nvPr/>
        </p:nvSpPr>
        <p:spPr>
          <a:xfrm>
            <a:off x="3091672" y="1749180"/>
            <a:ext cx="1131856" cy="262849"/>
          </a:xfrm>
          <a:custGeom>
            <a:avLst/>
            <a:gdLst/>
            <a:ahLst/>
            <a:cxnLst/>
            <a:rect l="l" t="t" r="r" b="b"/>
            <a:pathLst>
              <a:path w="1698228" h="394375">
                <a:moveTo>
                  <a:pt x="0" y="0"/>
                </a:moveTo>
                <a:lnTo>
                  <a:pt x="1698228" y="0"/>
                </a:lnTo>
                <a:lnTo>
                  <a:pt x="1698228" y="394375"/>
                </a:lnTo>
                <a:lnTo>
                  <a:pt x="0" y="3943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357DDD0E-D0C6-9AEE-BBBC-AF227DCA6D85}"/>
              </a:ext>
            </a:extLst>
          </p:cNvPr>
          <p:cNvSpPr txBox="1"/>
          <p:nvPr/>
        </p:nvSpPr>
        <p:spPr>
          <a:xfrm>
            <a:off x="3224107" y="2675136"/>
            <a:ext cx="914644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56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INEVENT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201431B-1070-A2AC-450D-B2C1D2347868}"/>
              </a:ext>
            </a:extLst>
          </p:cNvPr>
          <p:cNvSpPr/>
          <p:nvPr/>
        </p:nvSpPr>
        <p:spPr>
          <a:xfrm>
            <a:off x="381231" y="2213552"/>
            <a:ext cx="684438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9656BFE-38B6-252E-BC90-DAFD90FFE196}"/>
              </a:ext>
            </a:extLst>
          </p:cNvPr>
          <p:cNvSpPr/>
          <p:nvPr/>
        </p:nvSpPr>
        <p:spPr>
          <a:xfrm>
            <a:off x="3206822" y="2213552"/>
            <a:ext cx="1316168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00A3F3EB-BE4E-ACA1-2CC3-8AE5832B647F}"/>
              </a:ext>
            </a:extLst>
          </p:cNvPr>
          <p:cNvSpPr/>
          <p:nvPr/>
        </p:nvSpPr>
        <p:spPr>
          <a:xfrm>
            <a:off x="415350" y="5916390"/>
            <a:ext cx="1155148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AA33397-15F3-6733-38AA-0FC8DEA00CD1}"/>
              </a:ext>
            </a:extLst>
          </p:cNvPr>
          <p:cNvSpPr/>
          <p:nvPr/>
        </p:nvSpPr>
        <p:spPr>
          <a:xfrm>
            <a:off x="381231" y="4163764"/>
            <a:ext cx="1039945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F275109-E0B9-C429-EB59-0FC67387A732}"/>
              </a:ext>
            </a:extLst>
          </p:cNvPr>
          <p:cNvSpPr/>
          <p:nvPr/>
        </p:nvSpPr>
        <p:spPr>
          <a:xfrm>
            <a:off x="3206823" y="4163764"/>
            <a:ext cx="2582605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0126BF0-8CFC-A309-707D-55123F2B2E81}"/>
              </a:ext>
            </a:extLst>
          </p:cNvPr>
          <p:cNvSpPr/>
          <p:nvPr/>
        </p:nvSpPr>
        <p:spPr>
          <a:xfrm>
            <a:off x="3203848" y="5916390"/>
            <a:ext cx="977092" cy="34328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6" dirty="0"/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53C96CC7-571E-9F68-B3F0-46A0E07595E6}"/>
              </a:ext>
            </a:extLst>
          </p:cNvPr>
          <p:cNvSpPr/>
          <p:nvPr/>
        </p:nvSpPr>
        <p:spPr>
          <a:xfrm flipH="1">
            <a:off x="457198" y="3545603"/>
            <a:ext cx="493655" cy="493655"/>
          </a:xfrm>
          <a:custGeom>
            <a:avLst/>
            <a:gdLst/>
            <a:ahLst/>
            <a:cxnLst/>
            <a:rect l="l" t="t" r="r" b="b"/>
            <a:pathLst>
              <a:path w="740675" h="740675">
                <a:moveTo>
                  <a:pt x="740674" y="0"/>
                </a:moveTo>
                <a:lnTo>
                  <a:pt x="0" y="0"/>
                </a:lnTo>
                <a:lnTo>
                  <a:pt x="0" y="740674"/>
                </a:lnTo>
                <a:lnTo>
                  <a:pt x="740674" y="740674"/>
                </a:lnTo>
                <a:lnTo>
                  <a:pt x="7406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4E791768-5A80-668A-EF12-D4C8A661E6AF}"/>
              </a:ext>
            </a:extLst>
          </p:cNvPr>
          <p:cNvSpPr/>
          <p:nvPr/>
        </p:nvSpPr>
        <p:spPr>
          <a:xfrm>
            <a:off x="3258799" y="1651669"/>
            <a:ext cx="466968" cy="463463"/>
          </a:xfrm>
          <a:custGeom>
            <a:avLst/>
            <a:gdLst/>
            <a:ahLst/>
            <a:cxnLst/>
            <a:rect l="l" t="t" r="r" b="b"/>
            <a:pathLst>
              <a:path w="700633" h="695378">
                <a:moveTo>
                  <a:pt x="0" y="0"/>
                </a:moveTo>
                <a:lnTo>
                  <a:pt x="700633" y="0"/>
                </a:lnTo>
                <a:lnTo>
                  <a:pt x="700633" y="695379"/>
                </a:lnTo>
                <a:lnTo>
                  <a:pt x="0" y="69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49" name="Freeform 16">
            <a:extLst>
              <a:ext uri="{FF2B5EF4-FFF2-40B4-BE49-F238E27FC236}">
                <a16:creationId xmlns:a16="http://schemas.microsoft.com/office/drawing/2014/main" id="{89FC7112-7880-C318-F66A-CE0AA5805531}"/>
              </a:ext>
            </a:extLst>
          </p:cNvPr>
          <p:cNvSpPr/>
          <p:nvPr/>
        </p:nvSpPr>
        <p:spPr>
          <a:xfrm>
            <a:off x="410484" y="1579675"/>
            <a:ext cx="540370" cy="535458"/>
          </a:xfrm>
          <a:custGeom>
            <a:avLst/>
            <a:gdLst/>
            <a:ahLst/>
            <a:cxnLst/>
            <a:rect l="l" t="t" r="r" b="b"/>
            <a:pathLst>
              <a:path w="810767" h="803397">
                <a:moveTo>
                  <a:pt x="0" y="0"/>
                </a:moveTo>
                <a:lnTo>
                  <a:pt x="810767" y="0"/>
                </a:lnTo>
                <a:lnTo>
                  <a:pt x="810767" y="803397"/>
                </a:lnTo>
                <a:lnTo>
                  <a:pt x="0" y="8033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0" name="Freeform 17">
            <a:extLst>
              <a:ext uri="{FF2B5EF4-FFF2-40B4-BE49-F238E27FC236}">
                <a16:creationId xmlns:a16="http://schemas.microsoft.com/office/drawing/2014/main" id="{CC66A6B2-A2A9-3A82-3CB4-CA0760FAC6A2}"/>
              </a:ext>
            </a:extLst>
          </p:cNvPr>
          <p:cNvSpPr/>
          <p:nvPr/>
        </p:nvSpPr>
        <p:spPr>
          <a:xfrm>
            <a:off x="465940" y="5320185"/>
            <a:ext cx="447254" cy="516310"/>
          </a:xfrm>
          <a:custGeom>
            <a:avLst/>
            <a:gdLst/>
            <a:ahLst/>
            <a:cxnLst/>
            <a:rect l="l" t="t" r="r" b="b"/>
            <a:pathLst>
              <a:path w="671055" h="774667">
                <a:moveTo>
                  <a:pt x="0" y="0"/>
                </a:moveTo>
                <a:lnTo>
                  <a:pt x="671055" y="0"/>
                </a:lnTo>
                <a:lnTo>
                  <a:pt x="671055" y="774667"/>
                </a:lnTo>
                <a:lnTo>
                  <a:pt x="0" y="7746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1" name="Freeform 18">
            <a:extLst>
              <a:ext uri="{FF2B5EF4-FFF2-40B4-BE49-F238E27FC236}">
                <a16:creationId xmlns:a16="http://schemas.microsoft.com/office/drawing/2014/main" id="{66F6ADF9-82BE-8081-EA8A-444005507BAD}"/>
              </a:ext>
            </a:extLst>
          </p:cNvPr>
          <p:cNvSpPr/>
          <p:nvPr/>
        </p:nvSpPr>
        <p:spPr>
          <a:xfrm>
            <a:off x="3330201" y="5345569"/>
            <a:ext cx="603623" cy="465543"/>
          </a:xfrm>
          <a:custGeom>
            <a:avLst/>
            <a:gdLst/>
            <a:ahLst/>
            <a:cxnLst/>
            <a:rect l="l" t="t" r="r" b="b"/>
            <a:pathLst>
              <a:path w="905669" h="698497">
                <a:moveTo>
                  <a:pt x="0" y="0"/>
                </a:moveTo>
                <a:lnTo>
                  <a:pt x="905669" y="0"/>
                </a:lnTo>
                <a:lnTo>
                  <a:pt x="905669" y="698497"/>
                </a:lnTo>
                <a:lnTo>
                  <a:pt x="0" y="698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2" name="Freeform 19">
            <a:extLst>
              <a:ext uri="{FF2B5EF4-FFF2-40B4-BE49-F238E27FC236}">
                <a16:creationId xmlns:a16="http://schemas.microsoft.com/office/drawing/2014/main" id="{5E93147D-A7F7-E2A7-4ABB-CAF2D3E6F335}"/>
              </a:ext>
            </a:extLst>
          </p:cNvPr>
          <p:cNvSpPr/>
          <p:nvPr/>
        </p:nvSpPr>
        <p:spPr>
          <a:xfrm>
            <a:off x="3258801" y="3522704"/>
            <a:ext cx="547673" cy="539457"/>
          </a:xfrm>
          <a:custGeom>
            <a:avLst/>
            <a:gdLst/>
            <a:ahLst/>
            <a:cxnLst/>
            <a:rect l="l" t="t" r="r" b="b"/>
            <a:pathLst>
              <a:path w="821722" h="809396">
                <a:moveTo>
                  <a:pt x="0" y="0"/>
                </a:moveTo>
                <a:lnTo>
                  <a:pt x="821721" y="0"/>
                </a:lnTo>
                <a:lnTo>
                  <a:pt x="821721" y="809396"/>
                </a:lnTo>
                <a:lnTo>
                  <a:pt x="0" y="8093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1ED32F18-0302-468B-B69B-6B2A8C61EECC}"/>
              </a:ext>
            </a:extLst>
          </p:cNvPr>
          <p:cNvSpPr txBox="1"/>
          <p:nvPr/>
        </p:nvSpPr>
        <p:spPr>
          <a:xfrm>
            <a:off x="457198" y="2310120"/>
            <a:ext cx="1432851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0"/>
              </a:lnSpc>
            </a:pPr>
            <a:r>
              <a:rPr lang="en-US" sz="1350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DATA</a:t>
            </a: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6D2595AD-D4A4-5D11-8BE2-E4523E8222D2}"/>
              </a:ext>
            </a:extLst>
          </p:cNvPr>
          <p:cNvSpPr txBox="1"/>
          <p:nvPr/>
        </p:nvSpPr>
        <p:spPr>
          <a:xfrm>
            <a:off x="457200" y="2590800"/>
            <a:ext cx="246594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Upload your registration patterns get insight on your reg strategy</a:t>
            </a:r>
          </a:p>
        </p:txBody>
      </p:sp>
      <p:grpSp>
        <p:nvGrpSpPr>
          <p:cNvPr id="55" name="Group 23">
            <a:extLst>
              <a:ext uri="{FF2B5EF4-FFF2-40B4-BE49-F238E27FC236}">
                <a16:creationId xmlns:a16="http://schemas.microsoft.com/office/drawing/2014/main" id="{65DB4A86-9AE4-8E26-531C-F002D817478B}"/>
              </a:ext>
            </a:extLst>
          </p:cNvPr>
          <p:cNvGrpSpPr/>
          <p:nvPr/>
        </p:nvGrpSpPr>
        <p:grpSpPr>
          <a:xfrm>
            <a:off x="3334561" y="2303775"/>
            <a:ext cx="2612246" cy="492213"/>
            <a:chOff x="0" y="38100"/>
            <a:chExt cx="5225855" cy="984683"/>
          </a:xfrm>
        </p:grpSpPr>
        <p:sp>
          <p:nvSpPr>
            <p:cNvPr id="56" name="TextBox 24">
              <a:extLst>
                <a:ext uri="{FF2B5EF4-FFF2-40B4-BE49-F238E27FC236}">
                  <a16:creationId xmlns:a16="http://schemas.microsoft.com/office/drawing/2014/main" id="{0DA70071-AF98-AE59-3A2B-80ECAAD5E35B}"/>
                </a:ext>
              </a:extLst>
            </p:cNvPr>
            <p:cNvSpPr txBox="1"/>
            <p:nvPr/>
          </p:nvSpPr>
          <p:spPr>
            <a:xfrm>
              <a:off x="0" y="38100"/>
              <a:ext cx="2085322" cy="333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10"/>
                </a:lnSpc>
                <a:spcBef>
                  <a:spcPct val="0"/>
                </a:spcBef>
              </a:pPr>
              <a:r>
                <a:rPr lang="en-US" sz="1350" b="1">
                  <a:solidFill>
                    <a:srgbClr val="FBFAFA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MARKETING</a:t>
              </a:r>
            </a:p>
          </p:txBody>
        </p:sp>
        <p:sp>
          <p:nvSpPr>
            <p:cNvPr id="57" name="TextBox 25">
              <a:extLst>
                <a:ext uri="{FF2B5EF4-FFF2-40B4-BE49-F238E27FC236}">
                  <a16:creationId xmlns:a16="http://schemas.microsoft.com/office/drawing/2014/main" id="{726468DF-97A7-449D-20B8-9163759EADDD}"/>
                </a:ext>
              </a:extLst>
            </p:cNvPr>
            <p:cNvSpPr txBox="1"/>
            <p:nvPr/>
          </p:nvSpPr>
          <p:spPr>
            <a:xfrm>
              <a:off x="0" y="612308"/>
              <a:ext cx="5225855" cy="410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6"/>
                </a:lnSpc>
              </a:pPr>
              <a:r>
                <a:rPr lang="en-US" sz="1350">
                  <a:solidFill>
                    <a:srgbClr val="FFFFFF"/>
                  </a:solidFill>
                  <a:latin typeface="Inter 1"/>
                  <a:ea typeface="Inter 1"/>
                  <a:cs typeface="Inter 1"/>
                  <a:sym typeface="Inter 1"/>
                </a:rPr>
                <a:t>Delegate repetitive tasks</a:t>
              </a:r>
            </a:p>
          </p:txBody>
        </p:sp>
      </p:grpSp>
      <p:sp>
        <p:nvSpPr>
          <p:cNvPr id="59" name="TextBox 27">
            <a:extLst>
              <a:ext uri="{FF2B5EF4-FFF2-40B4-BE49-F238E27FC236}">
                <a16:creationId xmlns:a16="http://schemas.microsoft.com/office/drawing/2014/main" id="{92250678-07C3-D3A1-2D61-19BC26D525CE}"/>
              </a:ext>
            </a:extLst>
          </p:cNvPr>
          <p:cNvSpPr txBox="1"/>
          <p:nvPr/>
        </p:nvSpPr>
        <p:spPr>
          <a:xfrm>
            <a:off x="541699" y="6004678"/>
            <a:ext cx="1487996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 dirty="0">
                <a:solidFill>
                  <a:srgbClr val="FBFAFA"/>
                </a:solidFill>
                <a:latin typeface="Inter 1 Bold"/>
                <a:ea typeface="Inter 1 Bold"/>
                <a:cs typeface="Inter 1 Bold"/>
                <a:sym typeface="Inter 1 Bold"/>
              </a:rPr>
              <a:t>FEEDBACK</a:t>
            </a:r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id="{21C40757-7AE9-7B74-0997-67C05431778B}"/>
              </a:ext>
            </a:extLst>
          </p:cNvPr>
          <p:cNvSpPr txBox="1"/>
          <p:nvPr/>
        </p:nvSpPr>
        <p:spPr>
          <a:xfrm>
            <a:off x="541699" y="6344184"/>
            <a:ext cx="258636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Ask for copy and marketing feedback</a:t>
            </a:r>
          </a:p>
        </p:txBody>
      </p:sp>
      <p:sp>
        <p:nvSpPr>
          <p:cNvPr id="61" name="TextBox 29">
            <a:extLst>
              <a:ext uri="{FF2B5EF4-FFF2-40B4-BE49-F238E27FC236}">
                <a16:creationId xmlns:a16="http://schemas.microsoft.com/office/drawing/2014/main" id="{4F6BC9C2-BD92-88CD-BCFC-837684B60932}"/>
              </a:ext>
            </a:extLst>
          </p:cNvPr>
          <p:cNvSpPr txBox="1"/>
          <p:nvPr/>
        </p:nvSpPr>
        <p:spPr>
          <a:xfrm>
            <a:off x="477807" y="4277642"/>
            <a:ext cx="1222402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>
                <a:solidFill>
                  <a:srgbClr val="FBFAFA"/>
                </a:solidFill>
                <a:latin typeface="Inter 1 Bold"/>
                <a:ea typeface="Inter 1 Bold"/>
                <a:cs typeface="Inter 1 Bold"/>
                <a:sym typeface="Inter 1 Bold"/>
              </a:rPr>
              <a:t>IDEATION</a:t>
            </a:r>
          </a:p>
        </p:txBody>
      </p:sp>
      <p:sp>
        <p:nvSpPr>
          <p:cNvPr id="62" name="TextBox 30">
            <a:extLst>
              <a:ext uri="{FF2B5EF4-FFF2-40B4-BE49-F238E27FC236}">
                <a16:creationId xmlns:a16="http://schemas.microsoft.com/office/drawing/2014/main" id="{515A90B8-7F9D-D53E-D7DD-889DF5332EA7}"/>
              </a:ext>
            </a:extLst>
          </p:cNvPr>
          <p:cNvSpPr txBox="1"/>
          <p:nvPr/>
        </p:nvSpPr>
        <p:spPr>
          <a:xfrm>
            <a:off x="457199" y="4642482"/>
            <a:ext cx="226031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Get sponsored sessions and activation ideas</a:t>
            </a:r>
          </a:p>
        </p:txBody>
      </p:sp>
      <p:sp>
        <p:nvSpPr>
          <p:cNvPr id="63" name="TextBox 31">
            <a:extLst>
              <a:ext uri="{FF2B5EF4-FFF2-40B4-BE49-F238E27FC236}">
                <a16:creationId xmlns:a16="http://schemas.microsoft.com/office/drawing/2014/main" id="{F7E12DEB-8AD4-B797-C430-6FB657A8189E}"/>
              </a:ext>
            </a:extLst>
          </p:cNvPr>
          <p:cNvSpPr txBox="1"/>
          <p:nvPr/>
        </p:nvSpPr>
        <p:spPr>
          <a:xfrm>
            <a:off x="3337328" y="4266599"/>
            <a:ext cx="2393607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>
                <a:solidFill>
                  <a:srgbClr val="FBFAFA"/>
                </a:solidFill>
                <a:latin typeface="Inter 1 Bold"/>
                <a:ea typeface="Inter 1 Bold"/>
                <a:cs typeface="Inter 1 Bold"/>
                <a:sym typeface="Inter 1 Bold"/>
              </a:rPr>
              <a:t>MULTILANGUAGE REPLAYS</a:t>
            </a:r>
          </a:p>
        </p:txBody>
      </p:sp>
      <p:sp>
        <p:nvSpPr>
          <p:cNvPr id="64" name="TextBox 32">
            <a:extLst>
              <a:ext uri="{FF2B5EF4-FFF2-40B4-BE49-F238E27FC236}">
                <a16:creationId xmlns:a16="http://schemas.microsoft.com/office/drawing/2014/main" id="{300EFEB3-89EF-2291-9031-1D666F6CD078}"/>
              </a:ext>
            </a:extLst>
          </p:cNvPr>
          <p:cNvSpPr txBox="1"/>
          <p:nvPr/>
        </p:nvSpPr>
        <p:spPr>
          <a:xfrm>
            <a:off x="3258799" y="4642484"/>
            <a:ext cx="3023656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Upload the event sessions and add automated voiceover - Rask.ai</a:t>
            </a:r>
          </a:p>
        </p:txBody>
      </p:sp>
      <p:sp>
        <p:nvSpPr>
          <p:cNvPr id="65" name="TextBox 33">
            <a:extLst>
              <a:ext uri="{FF2B5EF4-FFF2-40B4-BE49-F238E27FC236}">
                <a16:creationId xmlns:a16="http://schemas.microsoft.com/office/drawing/2014/main" id="{214EB78E-78DF-BDB7-6D4D-632CAF3A1525}"/>
              </a:ext>
            </a:extLst>
          </p:cNvPr>
          <p:cNvSpPr txBox="1"/>
          <p:nvPr/>
        </p:nvSpPr>
        <p:spPr>
          <a:xfrm>
            <a:off x="3357181" y="6004678"/>
            <a:ext cx="1266200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0"/>
              </a:lnSpc>
              <a:spcBef>
                <a:spcPct val="0"/>
              </a:spcBef>
            </a:pPr>
            <a:r>
              <a:rPr lang="en-US" sz="1350" b="1" dirty="0">
                <a:solidFill>
                  <a:srgbClr val="FBFAFA"/>
                </a:solidFill>
                <a:latin typeface="Inter 1 Bold"/>
                <a:ea typeface="Inter 1 Bold"/>
                <a:cs typeface="Inter 1 Bold"/>
                <a:sym typeface="Inter 1 Bold"/>
              </a:rPr>
              <a:t>PANELS</a:t>
            </a:r>
          </a:p>
        </p:txBody>
      </p:sp>
      <p:sp>
        <p:nvSpPr>
          <p:cNvPr id="66" name="TextBox 34">
            <a:extLst>
              <a:ext uri="{FF2B5EF4-FFF2-40B4-BE49-F238E27FC236}">
                <a16:creationId xmlns:a16="http://schemas.microsoft.com/office/drawing/2014/main" id="{BEF7319E-7EB8-B4DD-07B2-5852ABA5D3A4}"/>
              </a:ext>
            </a:extLst>
          </p:cNvPr>
          <p:cNvSpPr txBox="1"/>
          <p:nvPr/>
        </p:nvSpPr>
        <p:spPr>
          <a:xfrm>
            <a:off x="3330199" y="6344184"/>
            <a:ext cx="275521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6"/>
              </a:lnSpc>
            </a:pPr>
            <a:r>
              <a:rPr lang="en-US" sz="1350" dirty="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Get question recommendation based on speaker podcasts</a:t>
            </a:r>
          </a:p>
        </p:txBody>
      </p:sp>
      <p:grpSp>
        <p:nvGrpSpPr>
          <p:cNvPr id="67" name="Group 9">
            <a:extLst>
              <a:ext uri="{FF2B5EF4-FFF2-40B4-BE49-F238E27FC236}">
                <a16:creationId xmlns:a16="http://schemas.microsoft.com/office/drawing/2014/main" id="{BCFE0304-37F6-1C01-C610-1050A3AD0093}"/>
              </a:ext>
            </a:extLst>
          </p:cNvPr>
          <p:cNvGrpSpPr/>
          <p:nvPr/>
        </p:nvGrpSpPr>
        <p:grpSpPr>
          <a:xfrm>
            <a:off x="1240467" y="359649"/>
            <a:ext cx="5253122" cy="1024686"/>
            <a:chOff x="0" y="-68254"/>
            <a:chExt cx="2565122" cy="574341"/>
          </a:xfrm>
        </p:grpSpPr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BE659C7C-6710-6DA5-CCE4-18780740D0FA}"/>
                </a:ext>
              </a:extLst>
            </p:cNvPr>
            <p:cNvSpPr/>
            <p:nvPr/>
          </p:nvSpPr>
          <p:spPr>
            <a:xfrm>
              <a:off x="0" y="-68254"/>
              <a:ext cx="2565122" cy="574341"/>
            </a:xfrm>
            <a:custGeom>
              <a:avLst/>
              <a:gdLst/>
              <a:ahLst/>
              <a:cxnLst/>
              <a:rect l="l" t="t" r="r" b="b"/>
              <a:pathLst>
                <a:path w="2565122" h="437832">
                  <a:moveTo>
                    <a:pt x="27503" y="0"/>
                  </a:moveTo>
                  <a:lnTo>
                    <a:pt x="2537618" y="0"/>
                  </a:lnTo>
                  <a:cubicBezTo>
                    <a:pt x="2552808" y="0"/>
                    <a:pt x="2565122" y="12314"/>
                    <a:pt x="2565122" y="27503"/>
                  </a:cubicBezTo>
                  <a:lnTo>
                    <a:pt x="2565122" y="410328"/>
                  </a:lnTo>
                  <a:cubicBezTo>
                    <a:pt x="2565122" y="425518"/>
                    <a:pt x="2552808" y="437832"/>
                    <a:pt x="2537618" y="437832"/>
                  </a:cubicBezTo>
                  <a:lnTo>
                    <a:pt x="27503" y="437832"/>
                  </a:lnTo>
                  <a:cubicBezTo>
                    <a:pt x="12314" y="437832"/>
                    <a:pt x="0" y="425518"/>
                    <a:pt x="0" y="410328"/>
                  </a:cubicBezTo>
                  <a:lnTo>
                    <a:pt x="0" y="27503"/>
                  </a:lnTo>
                  <a:cubicBezTo>
                    <a:pt x="0" y="12314"/>
                    <a:pt x="12314" y="0"/>
                    <a:pt x="275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69" name="TextBox 11">
              <a:extLst>
                <a:ext uri="{FF2B5EF4-FFF2-40B4-BE49-F238E27FC236}">
                  <a16:creationId xmlns:a16="http://schemas.microsoft.com/office/drawing/2014/main" id="{12F96104-8603-A7A4-A51C-C8946B7E67BF}"/>
                </a:ext>
              </a:extLst>
            </p:cNvPr>
            <p:cNvSpPr txBox="1"/>
            <p:nvPr/>
          </p:nvSpPr>
          <p:spPr>
            <a:xfrm>
              <a:off x="0" y="-28575"/>
              <a:ext cx="2565122" cy="466407"/>
            </a:xfrm>
            <a:prstGeom prst="rect">
              <a:avLst/>
            </a:prstGeom>
          </p:spPr>
          <p:txBody>
            <a:bodyPr lIns="33858" tIns="33858" rIns="33858" bIns="33858" rtlCol="0" anchor="ctr"/>
            <a:lstStyle/>
            <a:p>
              <a:pPr algn="ctr">
                <a:lnSpc>
                  <a:spcPts val="1493"/>
                </a:lnSpc>
                <a:spcBef>
                  <a:spcPct val="0"/>
                </a:spcBef>
              </a:pPr>
              <a:endParaRPr sz="616"/>
            </a:p>
          </p:txBody>
        </p:sp>
      </p:grpSp>
      <p:sp>
        <p:nvSpPr>
          <p:cNvPr id="70" name="TextBox 20">
            <a:extLst>
              <a:ext uri="{FF2B5EF4-FFF2-40B4-BE49-F238E27FC236}">
                <a16:creationId xmlns:a16="http://schemas.microsoft.com/office/drawing/2014/main" id="{DE9F9B0E-1B5E-86B8-51EB-98FB065B7303}"/>
              </a:ext>
            </a:extLst>
          </p:cNvPr>
          <p:cNvSpPr txBox="1"/>
          <p:nvPr/>
        </p:nvSpPr>
        <p:spPr>
          <a:xfrm>
            <a:off x="1411795" y="545481"/>
            <a:ext cx="4910464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sz="284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HOW</a:t>
            </a:r>
            <a:r>
              <a:rPr lang="en-US" sz="2846" b="1">
                <a:solidFill>
                  <a:srgbClr val="5E17EB"/>
                </a:solidFill>
                <a:latin typeface="Inter 1 Bold"/>
                <a:ea typeface="Inter 1 Bold"/>
                <a:cs typeface="Inter 1 Bold"/>
                <a:sym typeface="Inter 1 Bold"/>
              </a:rPr>
              <a:t> </a:t>
            </a:r>
            <a:r>
              <a:rPr lang="en-US" sz="284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TO USE</a:t>
            </a:r>
            <a:r>
              <a:rPr lang="en-US" sz="2846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 AI </a:t>
            </a:r>
            <a:r>
              <a:rPr lang="en-US" sz="284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IN </a:t>
            </a:r>
          </a:p>
          <a:p>
            <a:pPr algn="ctr">
              <a:lnSpc>
                <a:spcPts val="2759"/>
              </a:lnSpc>
            </a:pPr>
            <a:r>
              <a:rPr lang="en-US" sz="284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EVENTS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3863347" y="135313"/>
            <a:ext cx="3456540" cy="3456540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5267350" y="1523073"/>
            <a:ext cx="648531" cy="695474"/>
          </a:xfrm>
          <a:custGeom>
            <a:avLst/>
            <a:gdLst/>
            <a:ahLst/>
            <a:cxnLst/>
            <a:rect l="l" t="t" r="r" b="b"/>
            <a:pathLst>
              <a:path w="1621327" h="1738688">
                <a:moveTo>
                  <a:pt x="0" y="0"/>
                </a:moveTo>
                <a:lnTo>
                  <a:pt x="1621327" y="0"/>
                </a:lnTo>
                <a:lnTo>
                  <a:pt x="1621327" y="1738688"/>
                </a:lnTo>
                <a:lnTo>
                  <a:pt x="0" y="1738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EDC7CECD-5193-5B2F-39AA-6127A6724B82}"/>
              </a:ext>
            </a:extLst>
          </p:cNvPr>
          <p:cNvSpPr/>
          <p:nvPr/>
        </p:nvSpPr>
        <p:spPr>
          <a:xfrm>
            <a:off x="443022" y="1136040"/>
            <a:ext cx="687158" cy="213021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5C589C1A-18CB-7E16-BAF2-C2C454A9E385}"/>
              </a:ext>
            </a:extLst>
          </p:cNvPr>
          <p:cNvSpPr txBox="1"/>
          <p:nvPr/>
        </p:nvSpPr>
        <p:spPr>
          <a:xfrm>
            <a:off x="623553" y="1713913"/>
            <a:ext cx="3210464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3"/>
              </a:lnSpc>
            </a:pPr>
            <a:r>
              <a:rPr lang="en-US" sz="3083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WHAT TECH DO YOU SPEND THE MOST ON?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6C1B370A-3717-BA05-F9ED-A0F125836EEA}"/>
              </a:ext>
            </a:extLst>
          </p:cNvPr>
          <p:cNvGrpSpPr/>
          <p:nvPr/>
        </p:nvGrpSpPr>
        <p:grpSpPr>
          <a:xfrm>
            <a:off x="2998284" y="5127491"/>
            <a:ext cx="2021717" cy="547147"/>
            <a:chOff x="0" y="51994"/>
            <a:chExt cx="4044487" cy="1094578"/>
          </a:xfrm>
        </p:grpSpPr>
        <p:grpSp>
          <p:nvGrpSpPr>
            <p:cNvPr id="52" name="Group 14">
              <a:extLst>
                <a:ext uri="{FF2B5EF4-FFF2-40B4-BE49-F238E27FC236}">
                  <a16:creationId xmlns:a16="http://schemas.microsoft.com/office/drawing/2014/main" id="{E589D8A7-4DBB-8231-E798-29C16347794D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55" name="Freeform 15">
                <a:extLst>
                  <a:ext uri="{FF2B5EF4-FFF2-40B4-BE49-F238E27FC236}">
                    <a16:creationId xmlns:a16="http://schemas.microsoft.com/office/drawing/2014/main" id="{B466428D-A15E-FE8E-0A05-EB81DC60FE6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1B8D5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56" name="TextBox 16">
                <a:extLst>
                  <a:ext uri="{FF2B5EF4-FFF2-40B4-BE49-F238E27FC236}">
                    <a16:creationId xmlns:a16="http://schemas.microsoft.com/office/drawing/2014/main" id="{B5575EA6-02EA-34F0-348D-8FEDF0ECD527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53" name="TextBox 17">
              <a:extLst>
                <a:ext uri="{FF2B5EF4-FFF2-40B4-BE49-F238E27FC236}">
                  <a16:creationId xmlns:a16="http://schemas.microsoft.com/office/drawing/2014/main" id="{56E99A5D-CB48-D0A7-9EF0-50625D3A80D5}"/>
                </a:ext>
              </a:extLst>
            </p:cNvPr>
            <p:cNvSpPr txBox="1"/>
            <p:nvPr/>
          </p:nvSpPr>
          <p:spPr>
            <a:xfrm>
              <a:off x="1093555" y="57151"/>
              <a:ext cx="2361939" cy="615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7.8%</a:t>
              </a:r>
            </a:p>
          </p:txBody>
        </p:sp>
        <p:sp>
          <p:nvSpPr>
            <p:cNvPr id="54" name="TextBox 18">
              <a:extLst>
                <a:ext uri="{FF2B5EF4-FFF2-40B4-BE49-F238E27FC236}">
                  <a16:creationId xmlns:a16="http://schemas.microsoft.com/office/drawing/2014/main" id="{76F7C722-1592-A445-3D97-FC98E32B48A4}"/>
                </a:ext>
              </a:extLst>
            </p:cNvPr>
            <p:cNvSpPr txBox="1"/>
            <p:nvPr/>
          </p:nvSpPr>
          <p:spPr>
            <a:xfrm>
              <a:off x="1093555" y="787407"/>
              <a:ext cx="2950932" cy="359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LEAD RETRIEVAL</a:t>
              </a:r>
            </a:p>
          </p:txBody>
        </p:sp>
      </p:grpSp>
      <p:grpSp>
        <p:nvGrpSpPr>
          <p:cNvPr id="57" name="Group 19">
            <a:extLst>
              <a:ext uri="{FF2B5EF4-FFF2-40B4-BE49-F238E27FC236}">
                <a16:creationId xmlns:a16="http://schemas.microsoft.com/office/drawing/2014/main" id="{74CEC990-C896-D157-3B5D-6B210003287E}"/>
              </a:ext>
            </a:extLst>
          </p:cNvPr>
          <p:cNvGrpSpPr/>
          <p:nvPr/>
        </p:nvGrpSpPr>
        <p:grpSpPr>
          <a:xfrm>
            <a:off x="2998281" y="3317104"/>
            <a:ext cx="1986978" cy="726684"/>
            <a:chOff x="0" y="51994"/>
            <a:chExt cx="3974991" cy="1453748"/>
          </a:xfrm>
        </p:grpSpPr>
        <p:grpSp>
          <p:nvGrpSpPr>
            <p:cNvPr id="58" name="Group 20">
              <a:extLst>
                <a:ext uri="{FF2B5EF4-FFF2-40B4-BE49-F238E27FC236}">
                  <a16:creationId xmlns:a16="http://schemas.microsoft.com/office/drawing/2014/main" id="{DCB04ECE-D99C-9C45-F6B0-8495B9ABD7CC}"/>
                </a:ext>
              </a:extLst>
            </p:cNvPr>
            <p:cNvGrpSpPr/>
            <p:nvPr/>
          </p:nvGrpSpPr>
          <p:grpSpPr>
            <a:xfrm>
              <a:off x="0" y="51994"/>
              <a:ext cx="625868" cy="625868"/>
              <a:chOff x="0" y="0"/>
              <a:chExt cx="812800" cy="812800"/>
            </a:xfrm>
          </p:grpSpPr>
          <p:sp>
            <p:nvSpPr>
              <p:cNvPr id="61" name="Freeform 21">
                <a:extLst>
                  <a:ext uri="{FF2B5EF4-FFF2-40B4-BE49-F238E27FC236}">
                    <a16:creationId xmlns:a16="http://schemas.microsoft.com/office/drawing/2014/main" id="{F628BB27-9D3C-43EF-30B6-4D8EECB2A67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62" name="TextBox 22">
                <a:extLst>
                  <a:ext uri="{FF2B5EF4-FFF2-40B4-BE49-F238E27FC236}">
                    <a16:creationId xmlns:a16="http://schemas.microsoft.com/office/drawing/2014/main" id="{51F70A96-E0BB-0485-A05E-7C5D35682213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59" name="TextBox 23">
              <a:extLst>
                <a:ext uri="{FF2B5EF4-FFF2-40B4-BE49-F238E27FC236}">
                  <a16:creationId xmlns:a16="http://schemas.microsoft.com/office/drawing/2014/main" id="{80DAC0D2-B2F2-238D-FF60-BEA8F96156EE}"/>
                </a:ext>
              </a:extLst>
            </p:cNvPr>
            <p:cNvSpPr txBox="1"/>
            <p:nvPr/>
          </p:nvSpPr>
          <p:spPr>
            <a:xfrm>
              <a:off x="1093557" y="57149"/>
              <a:ext cx="2361933" cy="615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12.7%</a:t>
              </a:r>
            </a:p>
          </p:txBody>
        </p:sp>
        <p:sp>
          <p:nvSpPr>
            <p:cNvPr id="60" name="TextBox 24">
              <a:extLst>
                <a:ext uri="{FF2B5EF4-FFF2-40B4-BE49-F238E27FC236}">
                  <a16:creationId xmlns:a16="http://schemas.microsoft.com/office/drawing/2014/main" id="{EEDA8B20-BFB0-840B-CB0B-C11BBF047EA9}"/>
                </a:ext>
              </a:extLst>
            </p:cNvPr>
            <p:cNvSpPr txBox="1"/>
            <p:nvPr/>
          </p:nvSpPr>
          <p:spPr>
            <a:xfrm>
              <a:off x="1093557" y="787408"/>
              <a:ext cx="2881434" cy="718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VIRTUAL EVENT </a:t>
              </a:r>
            </a:p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SOFTWARE</a:t>
              </a:r>
            </a:p>
          </p:txBody>
        </p:sp>
      </p:grpSp>
      <p:grpSp>
        <p:nvGrpSpPr>
          <p:cNvPr id="63" name="Group 25">
            <a:extLst>
              <a:ext uri="{FF2B5EF4-FFF2-40B4-BE49-F238E27FC236}">
                <a16:creationId xmlns:a16="http://schemas.microsoft.com/office/drawing/2014/main" id="{1E94C905-1E16-234B-C512-26DE85D2DB5F}"/>
              </a:ext>
            </a:extLst>
          </p:cNvPr>
          <p:cNvGrpSpPr/>
          <p:nvPr/>
        </p:nvGrpSpPr>
        <p:grpSpPr>
          <a:xfrm>
            <a:off x="2998282" y="4310665"/>
            <a:ext cx="1534780" cy="545645"/>
            <a:chOff x="0" y="54998"/>
            <a:chExt cx="3070359" cy="1091575"/>
          </a:xfrm>
        </p:grpSpPr>
        <p:grpSp>
          <p:nvGrpSpPr>
            <p:cNvPr id="64" name="Group 26">
              <a:extLst>
                <a:ext uri="{FF2B5EF4-FFF2-40B4-BE49-F238E27FC236}">
                  <a16:creationId xmlns:a16="http://schemas.microsoft.com/office/drawing/2014/main" id="{113BCB75-DC4B-1B50-38AB-85A866A8C51C}"/>
                </a:ext>
              </a:extLst>
            </p:cNvPr>
            <p:cNvGrpSpPr/>
            <p:nvPr/>
          </p:nvGrpSpPr>
          <p:grpSpPr>
            <a:xfrm>
              <a:off x="0" y="54998"/>
              <a:ext cx="625868" cy="625868"/>
              <a:chOff x="0" y="0"/>
              <a:chExt cx="812800" cy="812800"/>
            </a:xfrm>
          </p:grpSpPr>
          <p:sp>
            <p:nvSpPr>
              <p:cNvPr id="67" name="Freeform 27">
                <a:extLst>
                  <a:ext uri="{FF2B5EF4-FFF2-40B4-BE49-F238E27FC236}">
                    <a16:creationId xmlns:a16="http://schemas.microsoft.com/office/drawing/2014/main" id="{70F3B3CD-6DA7-0938-3F2A-AFCC6198C40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E17EB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68" name="TextBox 28">
                <a:extLst>
                  <a:ext uri="{FF2B5EF4-FFF2-40B4-BE49-F238E27FC236}">
                    <a16:creationId xmlns:a16="http://schemas.microsoft.com/office/drawing/2014/main" id="{0DF2747E-CCFA-6E44-22E5-6A6F9163595E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65" name="TextBox 29">
              <a:extLst>
                <a:ext uri="{FF2B5EF4-FFF2-40B4-BE49-F238E27FC236}">
                  <a16:creationId xmlns:a16="http://schemas.microsoft.com/office/drawing/2014/main" id="{83CDCA9C-C246-B520-60AE-2366C97929BC}"/>
                </a:ext>
              </a:extLst>
            </p:cNvPr>
            <p:cNvSpPr txBox="1"/>
            <p:nvPr/>
          </p:nvSpPr>
          <p:spPr>
            <a:xfrm>
              <a:off x="1093555" y="57151"/>
              <a:ext cx="1919269" cy="615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10.2%</a:t>
              </a:r>
            </a:p>
          </p:txBody>
        </p:sp>
        <p:sp>
          <p:nvSpPr>
            <p:cNvPr id="66" name="TextBox 30">
              <a:extLst>
                <a:ext uri="{FF2B5EF4-FFF2-40B4-BE49-F238E27FC236}">
                  <a16:creationId xmlns:a16="http://schemas.microsoft.com/office/drawing/2014/main" id="{D5544FB5-AFC3-5FFD-179C-E7553D8BE41D}"/>
                </a:ext>
              </a:extLst>
            </p:cNvPr>
            <p:cNvSpPr txBox="1"/>
            <p:nvPr/>
          </p:nvSpPr>
          <p:spPr>
            <a:xfrm>
              <a:off x="1093555" y="787407"/>
              <a:ext cx="1976804" cy="3591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EVENT APP</a:t>
              </a:r>
            </a:p>
          </p:txBody>
        </p:sp>
      </p:grpSp>
      <p:grpSp>
        <p:nvGrpSpPr>
          <p:cNvPr id="69" name="Group 31">
            <a:extLst>
              <a:ext uri="{FF2B5EF4-FFF2-40B4-BE49-F238E27FC236}">
                <a16:creationId xmlns:a16="http://schemas.microsoft.com/office/drawing/2014/main" id="{ACEE87AD-F75A-78EC-E1D5-619B976D5370}"/>
              </a:ext>
            </a:extLst>
          </p:cNvPr>
          <p:cNvGrpSpPr/>
          <p:nvPr/>
        </p:nvGrpSpPr>
        <p:grpSpPr>
          <a:xfrm>
            <a:off x="623553" y="5128988"/>
            <a:ext cx="1649341" cy="725182"/>
            <a:chOff x="0" y="54998"/>
            <a:chExt cx="3299544" cy="1450744"/>
          </a:xfrm>
        </p:grpSpPr>
        <p:grpSp>
          <p:nvGrpSpPr>
            <p:cNvPr id="70" name="Group 32">
              <a:extLst>
                <a:ext uri="{FF2B5EF4-FFF2-40B4-BE49-F238E27FC236}">
                  <a16:creationId xmlns:a16="http://schemas.microsoft.com/office/drawing/2014/main" id="{D1A30745-7DED-921D-66B6-A269CCD03191}"/>
                </a:ext>
              </a:extLst>
            </p:cNvPr>
            <p:cNvGrpSpPr/>
            <p:nvPr/>
          </p:nvGrpSpPr>
          <p:grpSpPr>
            <a:xfrm>
              <a:off x="0" y="54998"/>
              <a:ext cx="625868" cy="625868"/>
              <a:chOff x="0" y="0"/>
              <a:chExt cx="812800" cy="812800"/>
            </a:xfrm>
          </p:grpSpPr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4B4360C1-3DA4-8C8A-B76B-EC243E29E38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74" name="TextBox 34">
                <a:extLst>
                  <a:ext uri="{FF2B5EF4-FFF2-40B4-BE49-F238E27FC236}">
                    <a16:creationId xmlns:a16="http://schemas.microsoft.com/office/drawing/2014/main" id="{553FA833-3B7D-1EE4-76B7-89F95D2AE922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71" name="TextBox 35">
              <a:extLst>
                <a:ext uri="{FF2B5EF4-FFF2-40B4-BE49-F238E27FC236}">
                  <a16:creationId xmlns:a16="http://schemas.microsoft.com/office/drawing/2014/main" id="{2585E3AC-2899-90E0-BDF9-8E561A5DF075}"/>
                </a:ext>
              </a:extLst>
            </p:cNvPr>
            <p:cNvSpPr txBox="1"/>
            <p:nvPr/>
          </p:nvSpPr>
          <p:spPr>
            <a:xfrm>
              <a:off x="1093556" y="57151"/>
              <a:ext cx="1919267" cy="615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</a:pPr>
              <a:r>
                <a:rPr lang="en-US" sz="2422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15.1%</a:t>
              </a:r>
            </a:p>
          </p:txBody>
        </p:sp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442D7BC4-BA80-03DE-4B5B-D999391DF928}"/>
                </a:ext>
              </a:extLst>
            </p:cNvPr>
            <p:cNvSpPr txBox="1"/>
            <p:nvPr/>
          </p:nvSpPr>
          <p:spPr>
            <a:xfrm>
              <a:off x="1093556" y="787408"/>
              <a:ext cx="2205988" cy="718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MARKETING </a:t>
              </a:r>
            </a:p>
            <a:p>
              <a:pPr>
                <a:lnSpc>
                  <a:spcPts val="1376"/>
                </a:lnSpc>
              </a:pPr>
              <a:r>
                <a:rPr lang="en-US" sz="1376" b="1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SOFTWARE</a:t>
              </a:r>
            </a:p>
          </p:txBody>
        </p:sp>
      </p:grpSp>
      <p:grpSp>
        <p:nvGrpSpPr>
          <p:cNvPr id="75" name="Group 37">
            <a:extLst>
              <a:ext uri="{FF2B5EF4-FFF2-40B4-BE49-F238E27FC236}">
                <a16:creationId xmlns:a16="http://schemas.microsoft.com/office/drawing/2014/main" id="{1F0707D2-EC0B-9D17-F8CC-71BF2A260F5C}"/>
              </a:ext>
            </a:extLst>
          </p:cNvPr>
          <p:cNvGrpSpPr/>
          <p:nvPr/>
        </p:nvGrpSpPr>
        <p:grpSpPr>
          <a:xfrm>
            <a:off x="623552" y="3318604"/>
            <a:ext cx="1973635" cy="546497"/>
            <a:chOff x="0" y="54998"/>
            <a:chExt cx="3948297" cy="1093275"/>
          </a:xfrm>
        </p:grpSpPr>
        <p:grpSp>
          <p:nvGrpSpPr>
            <p:cNvPr id="76" name="Group 38">
              <a:extLst>
                <a:ext uri="{FF2B5EF4-FFF2-40B4-BE49-F238E27FC236}">
                  <a16:creationId xmlns:a16="http://schemas.microsoft.com/office/drawing/2014/main" id="{CE517134-7FA5-36CA-4B5D-66BEC4EF346D}"/>
                </a:ext>
              </a:extLst>
            </p:cNvPr>
            <p:cNvGrpSpPr/>
            <p:nvPr/>
          </p:nvGrpSpPr>
          <p:grpSpPr>
            <a:xfrm>
              <a:off x="0" y="54998"/>
              <a:ext cx="625868" cy="625868"/>
              <a:chOff x="0" y="0"/>
              <a:chExt cx="812800" cy="812800"/>
            </a:xfrm>
          </p:grpSpPr>
          <p:sp>
            <p:nvSpPr>
              <p:cNvPr id="79" name="Freeform 39">
                <a:extLst>
                  <a:ext uri="{FF2B5EF4-FFF2-40B4-BE49-F238E27FC236}">
                    <a16:creationId xmlns:a16="http://schemas.microsoft.com/office/drawing/2014/main" id="{C8302342-B5AB-D3E4-4354-1774B6D2FD4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A31C8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80" name="TextBox 40">
                <a:extLst>
                  <a:ext uri="{FF2B5EF4-FFF2-40B4-BE49-F238E27FC236}">
                    <a16:creationId xmlns:a16="http://schemas.microsoft.com/office/drawing/2014/main" id="{28AA2E75-1B92-5955-0778-1EAA3A5B74E4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77" name="TextBox 41">
              <a:extLst>
                <a:ext uri="{FF2B5EF4-FFF2-40B4-BE49-F238E27FC236}">
                  <a16:creationId xmlns:a16="http://schemas.microsoft.com/office/drawing/2014/main" id="{19885D5B-A2D3-E2F2-4B2B-DA7248426E9C}"/>
                </a:ext>
              </a:extLst>
            </p:cNvPr>
            <p:cNvSpPr txBox="1"/>
            <p:nvPr/>
          </p:nvSpPr>
          <p:spPr>
            <a:xfrm>
              <a:off x="1093554" y="789109"/>
              <a:ext cx="2854743" cy="3591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REG SOFTWARE</a:t>
              </a:r>
            </a:p>
          </p:txBody>
        </p:sp>
        <p:sp>
          <p:nvSpPr>
            <p:cNvPr id="78" name="TextBox 42">
              <a:extLst>
                <a:ext uri="{FF2B5EF4-FFF2-40B4-BE49-F238E27FC236}">
                  <a16:creationId xmlns:a16="http://schemas.microsoft.com/office/drawing/2014/main" id="{1309E8F2-00FA-3750-BBA3-BB9F0C835172}"/>
                </a:ext>
              </a:extLst>
            </p:cNvPr>
            <p:cNvSpPr txBox="1"/>
            <p:nvPr/>
          </p:nvSpPr>
          <p:spPr>
            <a:xfrm>
              <a:off x="1093554" y="57151"/>
              <a:ext cx="1637298" cy="6157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  <a:spcBef>
                  <a:spcPct val="0"/>
                </a:spcBef>
              </a:pPr>
              <a:r>
                <a:rPr lang="en-US" sz="2422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38%</a:t>
              </a:r>
            </a:p>
          </p:txBody>
        </p:sp>
      </p:grpSp>
      <p:grpSp>
        <p:nvGrpSpPr>
          <p:cNvPr id="81" name="Group 43">
            <a:extLst>
              <a:ext uri="{FF2B5EF4-FFF2-40B4-BE49-F238E27FC236}">
                <a16:creationId xmlns:a16="http://schemas.microsoft.com/office/drawing/2014/main" id="{9D0B8A43-7B65-3769-6175-FE87D7F95F31}"/>
              </a:ext>
            </a:extLst>
          </p:cNvPr>
          <p:cNvGrpSpPr/>
          <p:nvPr/>
        </p:nvGrpSpPr>
        <p:grpSpPr>
          <a:xfrm>
            <a:off x="623554" y="4050064"/>
            <a:ext cx="1996697" cy="905567"/>
            <a:chOff x="0" y="54998"/>
            <a:chExt cx="3994436" cy="1811605"/>
          </a:xfrm>
        </p:grpSpPr>
        <p:grpSp>
          <p:nvGrpSpPr>
            <p:cNvPr id="82" name="Group 44">
              <a:extLst>
                <a:ext uri="{FF2B5EF4-FFF2-40B4-BE49-F238E27FC236}">
                  <a16:creationId xmlns:a16="http://schemas.microsoft.com/office/drawing/2014/main" id="{7E766BC6-8FA7-6BB2-ACA4-B748FDCB67FF}"/>
                </a:ext>
              </a:extLst>
            </p:cNvPr>
            <p:cNvGrpSpPr/>
            <p:nvPr/>
          </p:nvGrpSpPr>
          <p:grpSpPr>
            <a:xfrm>
              <a:off x="0" y="54998"/>
              <a:ext cx="625868" cy="625868"/>
              <a:chOff x="0" y="0"/>
              <a:chExt cx="812800" cy="812800"/>
            </a:xfrm>
          </p:grpSpPr>
          <p:sp>
            <p:nvSpPr>
              <p:cNvPr id="85" name="Freeform 45">
                <a:extLst>
                  <a:ext uri="{FF2B5EF4-FFF2-40B4-BE49-F238E27FC236}">
                    <a16:creationId xmlns:a16="http://schemas.microsoft.com/office/drawing/2014/main" id="{9102625F-E4D2-957D-5EA9-548159E4335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B4FF"/>
              </a:solidFill>
            </p:spPr>
            <p:txBody>
              <a:bodyPr/>
              <a:lstStyle/>
              <a:p>
                <a:endParaRPr lang="en-US" sz="616"/>
              </a:p>
            </p:txBody>
          </p:sp>
          <p:sp>
            <p:nvSpPr>
              <p:cNvPr id="86" name="TextBox 46">
                <a:extLst>
                  <a:ext uri="{FF2B5EF4-FFF2-40B4-BE49-F238E27FC236}">
                    <a16:creationId xmlns:a16="http://schemas.microsoft.com/office/drawing/2014/main" id="{4A173677-9E21-1FE8-F87C-E2DFAF6F531A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58" tIns="33858" rIns="33858" bIns="33858" rtlCol="0" anchor="ctr"/>
              <a:lstStyle/>
              <a:p>
                <a:pPr algn="ctr">
                  <a:lnSpc>
                    <a:spcPts val="1573"/>
                  </a:lnSpc>
                </a:pPr>
                <a:endParaRPr sz="616"/>
              </a:p>
            </p:txBody>
          </p:sp>
        </p:grpSp>
        <p:sp>
          <p:nvSpPr>
            <p:cNvPr id="83" name="TextBox 47">
              <a:extLst>
                <a:ext uri="{FF2B5EF4-FFF2-40B4-BE49-F238E27FC236}">
                  <a16:creationId xmlns:a16="http://schemas.microsoft.com/office/drawing/2014/main" id="{8C9788F1-ADD5-8F25-04AB-09F736B85D45}"/>
                </a:ext>
              </a:extLst>
            </p:cNvPr>
            <p:cNvSpPr txBox="1"/>
            <p:nvPr/>
          </p:nvSpPr>
          <p:spPr>
            <a:xfrm>
              <a:off x="1093551" y="789105"/>
              <a:ext cx="2900885" cy="10774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76"/>
                </a:lnSpc>
              </a:pPr>
              <a:r>
                <a:rPr lang="en-US" sz="1376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SPEAKERS/</a:t>
              </a:r>
            </a:p>
            <a:p>
              <a:pPr>
                <a:lnSpc>
                  <a:spcPts val="1376"/>
                </a:lnSpc>
              </a:pPr>
              <a:r>
                <a:rPr lang="en-US" sz="1376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CONTENT </a:t>
              </a:r>
            </a:p>
            <a:p>
              <a:pPr>
                <a:lnSpc>
                  <a:spcPts val="1376"/>
                </a:lnSpc>
              </a:pPr>
              <a:r>
                <a:rPr lang="en-US" sz="1376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MANAGEMENT</a:t>
              </a:r>
            </a:p>
          </p:txBody>
        </p:sp>
        <p:sp>
          <p:nvSpPr>
            <p:cNvPr id="84" name="TextBox 48">
              <a:extLst>
                <a:ext uri="{FF2B5EF4-FFF2-40B4-BE49-F238E27FC236}">
                  <a16:creationId xmlns:a16="http://schemas.microsoft.com/office/drawing/2014/main" id="{4160ADF5-88EC-33E7-0C8C-E5DD4A9B0FBC}"/>
                </a:ext>
              </a:extLst>
            </p:cNvPr>
            <p:cNvSpPr txBox="1"/>
            <p:nvPr/>
          </p:nvSpPr>
          <p:spPr>
            <a:xfrm>
              <a:off x="1093555" y="57151"/>
              <a:ext cx="1919267" cy="6157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22"/>
                </a:lnSpc>
                <a:spcBef>
                  <a:spcPct val="0"/>
                </a:spcBef>
              </a:pPr>
              <a:r>
                <a:rPr lang="en-US" sz="2422" b="1" dirty="0">
                  <a:solidFill>
                    <a:srgbClr val="FFFFFF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16.1%</a:t>
              </a:r>
            </a:p>
          </p:txBody>
        </p:sp>
      </p:grpSp>
      <p:grpSp>
        <p:nvGrpSpPr>
          <p:cNvPr id="87" name="Group 6">
            <a:extLst>
              <a:ext uri="{FF2B5EF4-FFF2-40B4-BE49-F238E27FC236}">
                <a16:creationId xmlns:a16="http://schemas.microsoft.com/office/drawing/2014/main" id="{4CF015E8-1537-D02E-F471-E999F55C04AD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22C70618-4CD7-695A-F812-EF5A12A1560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89" name="TextBox 8">
              <a:extLst>
                <a:ext uri="{FF2B5EF4-FFF2-40B4-BE49-F238E27FC236}">
                  <a16:creationId xmlns:a16="http://schemas.microsoft.com/office/drawing/2014/main" id="{8F1480F2-EC9C-5A13-88D2-0975085E147A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7" y="2274178"/>
            <a:ext cx="7190310" cy="3020599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535965" y="2167194"/>
            <a:ext cx="412402" cy="127846"/>
          </a:xfrm>
          <a:custGeom>
            <a:avLst/>
            <a:gdLst/>
            <a:ahLst/>
            <a:cxnLst/>
            <a:rect l="l" t="t" r="r" b="b"/>
            <a:pathLst>
              <a:path w="1031008" h="319612">
                <a:moveTo>
                  <a:pt x="0" y="0"/>
                </a:moveTo>
                <a:lnTo>
                  <a:pt x="1031007" y="0"/>
                </a:lnTo>
                <a:lnTo>
                  <a:pt x="1031007" y="319613"/>
                </a:lnTo>
                <a:lnTo>
                  <a:pt x="0" y="3196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1"/>
          <p:cNvSpPr txBox="1"/>
          <p:nvPr/>
        </p:nvSpPr>
        <p:spPr>
          <a:xfrm>
            <a:off x="1120819" y="2205294"/>
            <a:ext cx="299709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19"/>
              </a:lnSpc>
            </a:pPr>
            <a:r>
              <a:rPr lang="en-US" sz="1919" b="1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DO YOU PLAN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0085" y="4824719"/>
            <a:ext cx="721490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2"/>
              </a:lnSpc>
            </a:pPr>
            <a:r>
              <a:rPr lang="en-US" sz="1292" b="1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VIRTUAL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03596" y="4824718"/>
            <a:ext cx="1002644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92"/>
              </a:lnSpc>
            </a:pPr>
            <a:r>
              <a:rPr lang="en-US" sz="1292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IN-PERSON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29231" y="4824719"/>
            <a:ext cx="715886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92"/>
              </a:lnSpc>
            </a:pPr>
            <a:r>
              <a:rPr lang="en-US" sz="1292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HYBRID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8123" y="3530052"/>
            <a:ext cx="58345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50%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39151" y="2782565"/>
            <a:ext cx="778760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90.6%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17251" y="3530052"/>
            <a:ext cx="489827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48%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1C350DA4-CB5C-8BB0-538C-7472109CC99C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2A6E9D5-0E7E-9A11-D210-64A9762EA11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4068B7B9-0CAD-EC45-203F-5E3D12DFF0C1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1" name="Group 6">
            <a:extLst>
              <a:ext uri="{FF2B5EF4-FFF2-40B4-BE49-F238E27FC236}">
                <a16:creationId xmlns:a16="http://schemas.microsoft.com/office/drawing/2014/main" id="{5C11AF70-6E35-0C06-2FDF-E7CCA01E59B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0FB5D882-799D-AC82-054F-845B7DB8CD7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1B20A5DD-9D0E-1B2D-E28B-32FBB590DA0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1460BA1-06C8-FD45-6DF0-BBE4462FA13F}"/>
              </a:ext>
            </a:extLst>
          </p:cNvPr>
          <p:cNvSpPr/>
          <p:nvPr/>
        </p:nvSpPr>
        <p:spPr>
          <a:xfrm>
            <a:off x="4479402" y="2255521"/>
            <a:ext cx="1337221" cy="639298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5C27D23-3174-2498-1BFD-AB0D8858AA26}"/>
              </a:ext>
            </a:extLst>
          </p:cNvPr>
          <p:cNvSpPr/>
          <p:nvPr/>
        </p:nvSpPr>
        <p:spPr>
          <a:xfrm>
            <a:off x="4479402" y="3423735"/>
            <a:ext cx="1337221" cy="416746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A1D5AF1-2B4D-512E-CFE0-6C68817A9122}"/>
              </a:ext>
            </a:extLst>
          </p:cNvPr>
          <p:cNvSpPr/>
          <p:nvPr/>
        </p:nvSpPr>
        <p:spPr>
          <a:xfrm>
            <a:off x="4479402" y="4399095"/>
            <a:ext cx="1337221" cy="599715"/>
          </a:xfrm>
          <a:prstGeom prst="roundRect">
            <a:avLst/>
          </a:prstGeom>
          <a:solidFill>
            <a:srgbClr val="5E1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0" dirty="0"/>
          </a:p>
        </p:txBody>
      </p:sp>
      <p:sp>
        <p:nvSpPr>
          <p:cNvPr id="9" name="TextBox 9"/>
          <p:cNvSpPr txBox="1"/>
          <p:nvPr/>
        </p:nvSpPr>
        <p:spPr>
          <a:xfrm>
            <a:off x="934941" y="2810882"/>
            <a:ext cx="3134410" cy="176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71"/>
              </a:lnSpc>
            </a:pPr>
            <a:r>
              <a:rPr lang="en-US" sz="4571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A </a:t>
            </a:r>
          </a:p>
          <a:p>
            <a:pPr>
              <a:lnSpc>
                <a:spcPts val="4571"/>
              </a:lnSpc>
            </a:pPr>
            <a:r>
              <a:rPr lang="en-US" sz="4571" b="1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WIDENING</a:t>
            </a:r>
            <a:r>
              <a:rPr lang="en-US" sz="4571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 </a:t>
            </a:r>
          </a:p>
          <a:p>
            <a:pPr>
              <a:lnSpc>
                <a:spcPts val="4571"/>
              </a:lnSpc>
            </a:pPr>
            <a:r>
              <a:rPr lang="en-US" sz="4571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GAP</a:t>
            </a:r>
          </a:p>
        </p:txBody>
      </p:sp>
      <p:sp>
        <p:nvSpPr>
          <p:cNvPr id="10" name="Freeform 10"/>
          <p:cNvSpPr/>
          <p:nvPr/>
        </p:nvSpPr>
        <p:spPr>
          <a:xfrm rot="-5400000">
            <a:off x="4962102" y="3046684"/>
            <a:ext cx="371823" cy="312332"/>
          </a:xfrm>
          <a:custGeom>
            <a:avLst/>
            <a:gdLst/>
            <a:ahLst/>
            <a:cxnLst/>
            <a:rect l="l" t="t" r="r" b="b"/>
            <a:pathLst>
              <a:path w="929558" h="780829">
                <a:moveTo>
                  <a:pt x="0" y="0"/>
                </a:moveTo>
                <a:lnTo>
                  <a:pt x="929558" y="0"/>
                </a:lnTo>
                <a:lnTo>
                  <a:pt x="929558" y="780828"/>
                </a:lnTo>
                <a:lnTo>
                  <a:pt x="0" y="7808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Freeform 11"/>
          <p:cNvSpPr/>
          <p:nvPr/>
        </p:nvSpPr>
        <p:spPr>
          <a:xfrm rot="-5400000">
            <a:off x="4962102" y="3956072"/>
            <a:ext cx="371823" cy="312332"/>
          </a:xfrm>
          <a:custGeom>
            <a:avLst/>
            <a:gdLst/>
            <a:ahLst/>
            <a:cxnLst/>
            <a:rect l="l" t="t" r="r" b="b"/>
            <a:pathLst>
              <a:path w="929558" h="780829">
                <a:moveTo>
                  <a:pt x="0" y="0"/>
                </a:moveTo>
                <a:lnTo>
                  <a:pt x="929558" y="0"/>
                </a:lnTo>
                <a:lnTo>
                  <a:pt x="929558" y="780828"/>
                </a:lnTo>
                <a:lnTo>
                  <a:pt x="0" y="7808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2" name="TextBox 12"/>
          <p:cNvSpPr txBox="1"/>
          <p:nvPr/>
        </p:nvSpPr>
        <p:spPr>
          <a:xfrm>
            <a:off x="4479402" y="2347568"/>
            <a:ext cx="1337223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</a:pPr>
            <a:r>
              <a:rPr lang="en-US" sz="208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LARGE EVENTS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79402" y="4463866"/>
            <a:ext cx="1337223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  <a:spcBef>
                <a:spcPct val="0"/>
              </a:spcBef>
            </a:pPr>
            <a:r>
              <a:rPr lang="en-US" sz="208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SMALL EVENTS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79402" y="3537466"/>
            <a:ext cx="1337223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6"/>
              </a:lnSpc>
              <a:spcBef>
                <a:spcPct val="0"/>
              </a:spcBef>
            </a:pPr>
            <a:r>
              <a:rPr lang="en-US" sz="2086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VIRTUAL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5A0CCCFF-2873-54E2-3B3A-B0F3737C3E74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681090FE-9F6C-A3F5-AD3A-5C7D6BFE9CB9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99CBFD3B-8F9E-DC65-9CC9-CC7F41177D68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1" name="Group 6">
            <a:extLst>
              <a:ext uri="{FF2B5EF4-FFF2-40B4-BE49-F238E27FC236}">
                <a16:creationId xmlns:a16="http://schemas.microsoft.com/office/drawing/2014/main" id="{DB88531F-3040-43D6-3D86-3BA22E1D3FA9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FE30B30-0ADF-FAD5-D425-3B21A6874CFA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9D3E08B3-F99B-EC01-4A60-E51C18537624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9">
            <a:extLst>
              <a:ext uri="{FF2B5EF4-FFF2-40B4-BE49-F238E27FC236}">
                <a16:creationId xmlns:a16="http://schemas.microsoft.com/office/drawing/2014/main" id="{C3BEB4A6-7633-1108-B530-A9E17CBCB59B}"/>
              </a:ext>
            </a:extLst>
          </p:cNvPr>
          <p:cNvGrpSpPr/>
          <p:nvPr/>
        </p:nvGrpSpPr>
        <p:grpSpPr>
          <a:xfrm>
            <a:off x="1064588" y="1257907"/>
            <a:ext cx="5186022" cy="5874759"/>
            <a:chOff x="0" y="0"/>
            <a:chExt cx="1205490" cy="1365586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3B8FF3A8-E6BC-A147-D105-142196A65A93}"/>
                </a:ext>
              </a:extLst>
            </p:cNvPr>
            <p:cNvSpPr/>
            <p:nvPr/>
          </p:nvSpPr>
          <p:spPr>
            <a:xfrm>
              <a:off x="0" y="0"/>
              <a:ext cx="1205490" cy="1365586"/>
            </a:xfrm>
            <a:custGeom>
              <a:avLst/>
              <a:gdLst/>
              <a:ahLst/>
              <a:cxnLst/>
              <a:rect l="l" t="t" r="r" b="b"/>
              <a:pathLst>
                <a:path w="1205490" h="1365586">
                  <a:moveTo>
                    <a:pt x="22884" y="0"/>
                  </a:moveTo>
                  <a:lnTo>
                    <a:pt x="1182606" y="0"/>
                  </a:lnTo>
                  <a:cubicBezTo>
                    <a:pt x="1195244" y="0"/>
                    <a:pt x="1205490" y="10246"/>
                    <a:pt x="1205490" y="22884"/>
                  </a:cubicBezTo>
                  <a:lnTo>
                    <a:pt x="1205490" y="1342702"/>
                  </a:lnTo>
                  <a:cubicBezTo>
                    <a:pt x="1205490" y="1348771"/>
                    <a:pt x="1203079" y="1354592"/>
                    <a:pt x="1198787" y="1358884"/>
                  </a:cubicBezTo>
                  <a:cubicBezTo>
                    <a:pt x="1194496" y="1363175"/>
                    <a:pt x="1188675" y="1365586"/>
                    <a:pt x="1182606" y="1365586"/>
                  </a:cubicBezTo>
                  <a:lnTo>
                    <a:pt x="22884" y="1365586"/>
                  </a:lnTo>
                  <a:cubicBezTo>
                    <a:pt x="10246" y="1365586"/>
                    <a:pt x="0" y="1355341"/>
                    <a:pt x="0" y="1342702"/>
                  </a:cubicBezTo>
                  <a:lnTo>
                    <a:pt x="0" y="22884"/>
                  </a:lnTo>
                  <a:cubicBezTo>
                    <a:pt x="0" y="10246"/>
                    <a:pt x="10246" y="0"/>
                    <a:pt x="22884" y="0"/>
                  </a:cubicBezTo>
                  <a:close/>
                </a:path>
              </a:pathLst>
            </a:custGeom>
            <a:blipFill>
              <a:blip r:embed="rId2"/>
              <a:stretch>
                <a:fillRect t="-1689" b="-23402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id="{56B64515-9FDD-F7B2-FB50-744A6BA92601}"/>
              </a:ext>
            </a:extLst>
          </p:cNvPr>
          <p:cNvSpPr txBox="1"/>
          <p:nvPr/>
        </p:nvSpPr>
        <p:spPr>
          <a:xfrm>
            <a:off x="1267249" y="381000"/>
            <a:ext cx="4780701" cy="876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000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Understand the </a:t>
            </a:r>
          </a:p>
          <a:p>
            <a:pPr algn="ctr">
              <a:lnSpc>
                <a:spcPct val="70000"/>
              </a:lnSpc>
            </a:pPr>
            <a:r>
              <a:rPr lang="en-US" sz="4000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Ecosystem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9">
            <a:extLst>
              <a:ext uri="{FF2B5EF4-FFF2-40B4-BE49-F238E27FC236}">
                <a16:creationId xmlns:a16="http://schemas.microsoft.com/office/drawing/2014/main" id="{3D96BC8A-32EB-F14B-AD6D-CC626F5D6963}"/>
              </a:ext>
            </a:extLst>
          </p:cNvPr>
          <p:cNvSpPr/>
          <p:nvPr/>
        </p:nvSpPr>
        <p:spPr>
          <a:xfrm>
            <a:off x="1824974" y="2882881"/>
            <a:ext cx="559521" cy="559521"/>
          </a:xfrm>
          <a:custGeom>
            <a:avLst/>
            <a:gdLst/>
            <a:ahLst/>
            <a:cxnLst/>
            <a:rect l="l" t="t" r="r" b="b"/>
            <a:pathLst>
              <a:path w="839501" h="839501">
                <a:moveTo>
                  <a:pt x="0" y="0"/>
                </a:moveTo>
                <a:lnTo>
                  <a:pt x="839501" y="0"/>
                </a:lnTo>
                <a:lnTo>
                  <a:pt x="839501" y="839501"/>
                </a:lnTo>
                <a:lnTo>
                  <a:pt x="0" y="839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BD8F9BB2-C07A-F6B3-E783-51811AA15D38}"/>
              </a:ext>
            </a:extLst>
          </p:cNvPr>
          <p:cNvSpPr/>
          <p:nvPr/>
        </p:nvSpPr>
        <p:spPr>
          <a:xfrm>
            <a:off x="5291441" y="2882881"/>
            <a:ext cx="480124" cy="559521"/>
          </a:xfrm>
          <a:custGeom>
            <a:avLst/>
            <a:gdLst/>
            <a:ahLst/>
            <a:cxnLst/>
            <a:rect l="l" t="t" r="r" b="b"/>
            <a:pathLst>
              <a:path w="720373" h="839501">
                <a:moveTo>
                  <a:pt x="0" y="0"/>
                </a:moveTo>
                <a:lnTo>
                  <a:pt x="720373" y="0"/>
                </a:lnTo>
                <a:lnTo>
                  <a:pt x="720373" y="839501"/>
                </a:lnTo>
                <a:lnTo>
                  <a:pt x="0" y="83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1A82F818-35ED-CAD7-6380-F356F4EAB8FA}"/>
              </a:ext>
            </a:extLst>
          </p:cNvPr>
          <p:cNvSpPr/>
          <p:nvPr/>
        </p:nvSpPr>
        <p:spPr>
          <a:xfrm>
            <a:off x="1745998" y="4527077"/>
            <a:ext cx="717477" cy="717477"/>
          </a:xfrm>
          <a:custGeom>
            <a:avLst/>
            <a:gdLst/>
            <a:ahLst/>
            <a:cxnLst/>
            <a:rect l="l" t="t" r="r" b="b"/>
            <a:pathLst>
              <a:path w="1076497" h="1076497">
                <a:moveTo>
                  <a:pt x="0" y="0"/>
                </a:moveTo>
                <a:lnTo>
                  <a:pt x="1076497" y="0"/>
                </a:lnTo>
                <a:lnTo>
                  <a:pt x="1076497" y="1076497"/>
                </a:lnTo>
                <a:lnTo>
                  <a:pt x="0" y="10764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BDF8AD7C-82CD-36C2-F868-E45DCC652035}"/>
              </a:ext>
            </a:extLst>
          </p:cNvPr>
          <p:cNvSpPr/>
          <p:nvPr/>
        </p:nvSpPr>
        <p:spPr>
          <a:xfrm>
            <a:off x="5042595" y="4527077"/>
            <a:ext cx="977823" cy="717477"/>
          </a:xfrm>
          <a:custGeom>
            <a:avLst/>
            <a:gdLst/>
            <a:ahLst/>
            <a:cxnLst/>
            <a:rect l="l" t="t" r="r" b="b"/>
            <a:pathLst>
              <a:path w="1467117" h="1076497">
                <a:moveTo>
                  <a:pt x="0" y="0"/>
                </a:moveTo>
                <a:lnTo>
                  <a:pt x="1467117" y="0"/>
                </a:lnTo>
                <a:lnTo>
                  <a:pt x="1467117" y="1076497"/>
                </a:lnTo>
                <a:lnTo>
                  <a:pt x="0" y="10764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29ECDCC4-AADD-C7D7-7F28-1A565590ADF9}"/>
              </a:ext>
            </a:extLst>
          </p:cNvPr>
          <p:cNvSpPr txBox="1"/>
          <p:nvPr/>
        </p:nvSpPr>
        <p:spPr>
          <a:xfrm>
            <a:off x="759382" y="3563503"/>
            <a:ext cx="2690706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6"/>
              </a:lnSpc>
            </a:pPr>
            <a:r>
              <a:rPr lang="en-US" sz="232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Automatic Session Check-in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F72B94AF-5D20-D98D-94AD-AC85319D04FF}"/>
              </a:ext>
            </a:extLst>
          </p:cNvPr>
          <p:cNvSpPr txBox="1"/>
          <p:nvPr/>
        </p:nvSpPr>
        <p:spPr>
          <a:xfrm>
            <a:off x="759382" y="5327080"/>
            <a:ext cx="2690706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2"/>
              </a:lnSpc>
            </a:pPr>
            <a:r>
              <a:rPr lang="en-US" sz="232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Easy Contact Exchange </a:t>
            </a:r>
          </a:p>
          <a:p>
            <a:pPr algn="ctr">
              <a:lnSpc>
                <a:spcPts val="2349"/>
              </a:lnSpc>
            </a:pPr>
            <a:r>
              <a:rPr lang="en-US" sz="199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(Bizzabo says +250%)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8AC14491-DF17-232A-5BC2-AD8210119D1E}"/>
              </a:ext>
            </a:extLst>
          </p:cNvPr>
          <p:cNvSpPr txBox="1"/>
          <p:nvPr/>
        </p:nvSpPr>
        <p:spPr>
          <a:xfrm>
            <a:off x="4498585" y="3563503"/>
            <a:ext cx="206583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6"/>
              </a:lnSpc>
            </a:pPr>
            <a:r>
              <a:rPr lang="en-US" sz="232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Automatic Heat Maps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22468581-EA30-56F3-8B39-797C8E89E6EE}"/>
              </a:ext>
            </a:extLst>
          </p:cNvPr>
          <p:cNvSpPr txBox="1"/>
          <p:nvPr/>
        </p:nvSpPr>
        <p:spPr>
          <a:xfrm>
            <a:off x="4498585" y="5327082"/>
            <a:ext cx="2065838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2"/>
              </a:lnSpc>
            </a:pPr>
            <a:r>
              <a:rPr lang="en-US" sz="2323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More Leads</a:t>
            </a:r>
          </a:p>
          <a:p>
            <a:pPr algn="ctr">
              <a:lnSpc>
                <a:spcPts val="2350"/>
              </a:lnSpc>
            </a:pPr>
            <a:r>
              <a:rPr lang="en-US" sz="199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(Bizzabo says +400%)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E9748EB7-844E-8442-1458-0833A9FC4816}"/>
              </a:ext>
            </a:extLst>
          </p:cNvPr>
          <p:cNvSpPr txBox="1"/>
          <p:nvPr/>
        </p:nvSpPr>
        <p:spPr>
          <a:xfrm>
            <a:off x="457200" y="1143000"/>
            <a:ext cx="64008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15"/>
              </a:lnSpc>
            </a:pPr>
            <a:r>
              <a:rPr lang="en-US" sz="440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DROP</a:t>
            </a:r>
            <a:r>
              <a:rPr lang="en-US" sz="4400" b="1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DUMB CONFERENCE </a:t>
            </a:r>
            <a:r>
              <a:rPr lang="en-US" sz="4400" b="1" dirty="0">
                <a:solidFill>
                  <a:srgbClr val="C36ADA"/>
                </a:solidFill>
                <a:latin typeface="Inter 1 Bold"/>
                <a:ea typeface="Inter 1 Bold"/>
                <a:cs typeface="Inter 1 Bold"/>
                <a:sym typeface="Inter 1 Bold"/>
              </a:rPr>
              <a:t>BADGES</a:t>
            </a:r>
          </a:p>
        </p:txBody>
      </p:sp>
      <p:grpSp>
        <p:nvGrpSpPr>
          <p:cNvPr id="27" name="Group 6">
            <a:extLst>
              <a:ext uri="{FF2B5EF4-FFF2-40B4-BE49-F238E27FC236}">
                <a16:creationId xmlns:a16="http://schemas.microsoft.com/office/drawing/2014/main" id="{553C5EC1-CF05-9ECD-47BC-32BD0AEB1D74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085C65D-5DCF-B4A7-6E7A-13AC7699F45E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9DF72834-F229-0F75-0B35-653FA139B02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30" name="Group 6">
            <a:extLst>
              <a:ext uri="{FF2B5EF4-FFF2-40B4-BE49-F238E27FC236}">
                <a16:creationId xmlns:a16="http://schemas.microsoft.com/office/drawing/2014/main" id="{91D113D8-8B6F-ABE0-BDC1-DA308FDF2E77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5D3F2C74-B70D-DCEB-C0C0-1CA1BCF4627B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6E31CB02-1E4F-F79C-46F0-4A8E04E55C76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61174" y="1779162"/>
            <a:ext cx="3042192" cy="3310402"/>
          </a:xfrm>
          <a:custGeom>
            <a:avLst/>
            <a:gdLst/>
            <a:ahLst/>
            <a:cxnLst/>
            <a:rect l="l" t="t" r="r" b="b"/>
            <a:pathLst>
              <a:path w="5783222" h="6293098">
                <a:moveTo>
                  <a:pt x="0" y="0"/>
                </a:moveTo>
                <a:lnTo>
                  <a:pt x="5783222" y="0"/>
                </a:lnTo>
                <a:lnTo>
                  <a:pt x="5783222" y="6293098"/>
                </a:lnTo>
                <a:lnTo>
                  <a:pt x="0" y="6293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530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Freeform 10"/>
          <p:cNvSpPr/>
          <p:nvPr/>
        </p:nvSpPr>
        <p:spPr>
          <a:xfrm>
            <a:off x="2971800" y="1779161"/>
            <a:ext cx="4522546" cy="3310404"/>
          </a:xfrm>
          <a:custGeom>
            <a:avLst/>
            <a:gdLst/>
            <a:ahLst/>
            <a:cxnLst/>
            <a:rect l="l" t="t" r="r" b="b"/>
            <a:pathLst>
              <a:path w="8597384" h="6293098">
                <a:moveTo>
                  <a:pt x="0" y="0"/>
                </a:moveTo>
                <a:lnTo>
                  <a:pt x="8597384" y="0"/>
                </a:lnTo>
                <a:lnTo>
                  <a:pt x="8597384" y="6293098"/>
                </a:lnTo>
                <a:lnTo>
                  <a:pt x="0" y="629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31" r="-34445" b="-4178"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1" name="TextBox 11"/>
          <p:cNvSpPr txBox="1"/>
          <p:nvPr/>
        </p:nvSpPr>
        <p:spPr>
          <a:xfrm>
            <a:off x="647842" y="6096000"/>
            <a:ext cx="6019518" cy="254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0"/>
              </a:lnSpc>
            </a:pPr>
            <a:r>
              <a:rPr lang="en-US" sz="3600" dirty="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DROP DUMB </a:t>
            </a:r>
            <a:r>
              <a:rPr lang="en-US" sz="3600" dirty="0">
                <a:solidFill>
                  <a:srgbClr val="EE67CA"/>
                </a:solidFill>
                <a:latin typeface="Inter 1"/>
                <a:ea typeface="Inter 1"/>
                <a:cs typeface="Inter 1"/>
                <a:sym typeface="Inter 1"/>
              </a:rPr>
              <a:t>BADGES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BC9E30C7-14B3-EB40-CE2D-E06ADF862682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9F9F4F8-CB6D-980F-AA69-33038C2E6C98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A7EF14B6-DB1F-00B1-C63D-AC7D490F99C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7EC3AFE6-1A04-E207-D0EE-472CF591CE2A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8253462C-8AFE-629B-08C6-5E363C54137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5E3CB8A9-ACC1-DD7F-C27D-5F67D4C44F1F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10">
            <a:extLst>
              <a:ext uri="{FF2B5EF4-FFF2-40B4-BE49-F238E27FC236}">
                <a16:creationId xmlns:a16="http://schemas.microsoft.com/office/drawing/2014/main" id="{379FE5B5-1E99-9F9E-FE04-EA3FC01826BD}"/>
              </a:ext>
            </a:extLst>
          </p:cNvPr>
          <p:cNvSpPr/>
          <p:nvPr/>
        </p:nvSpPr>
        <p:spPr>
          <a:xfrm rot="194086" flipH="1">
            <a:off x="3548101" y="3224498"/>
            <a:ext cx="2641643" cy="3627195"/>
          </a:xfrm>
          <a:custGeom>
            <a:avLst/>
            <a:gdLst/>
            <a:ahLst/>
            <a:cxnLst/>
            <a:rect l="l" t="t" r="r" b="b"/>
            <a:pathLst>
              <a:path w="3963498" h="5442210">
                <a:moveTo>
                  <a:pt x="3963498" y="0"/>
                </a:moveTo>
                <a:lnTo>
                  <a:pt x="0" y="0"/>
                </a:lnTo>
                <a:lnTo>
                  <a:pt x="0" y="5442209"/>
                </a:lnTo>
                <a:lnTo>
                  <a:pt x="3963498" y="5442209"/>
                </a:lnTo>
                <a:lnTo>
                  <a:pt x="3963498" y="0"/>
                </a:lnTo>
                <a:close/>
              </a:path>
            </a:pathLst>
          </a:custGeom>
          <a:blipFill>
            <a:blip r:embed="rId2"/>
            <a:stretch>
              <a:fillRect l="-58639" t="-106396" r="-58639" b="-13382"/>
            </a:stretch>
          </a:blipFill>
        </p:spPr>
        <p:txBody>
          <a:bodyPr/>
          <a:lstStyle/>
          <a:p>
            <a:endParaRPr lang="en-US" sz="616"/>
          </a:p>
        </p:txBody>
      </p:sp>
      <p:grpSp>
        <p:nvGrpSpPr>
          <p:cNvPr id="36" name="Group 11">
            <a:extLst>
              <a:ext uri="{FF2B5EF4-FFF2-40B4-BE49-F238E27FC236}">
                <a16:creationId xmlns:a16="http://schemas.microsoft.com/office/drawing/2014/main" id="{48E0E8F0-7AC9-BA17-48CF-768CC2E8A1D6}"/>
              </a:ext>
            </a:extLst>
          </p:cNvPr>
          <p:cNvGrpSpPr/>
          <p:nvPr/>
        </p:nvGrpSpPr>
        <p:grpSpPr>
          <a:xfrm rot="223954">
            <a:off x="4466159" y="4160612"/>
            <a:ext cx="856310" cy="856310"/>
            <a:chOff x="0" y="0"/>
            <a:chExt cx="812800" cy="812800"/>
          </a:xfrm>
        </p:grpSpPr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B4E8B672-A25D-D624-4C0F-3401B2BAF63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94B4E"/>
            </a:solid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BD4C0D42-3648-19D7-0DEB-9A738AFE8BDE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8041" tIns="38041" rIns="38041" bIns="38041" rtlCol="0" anchor="ctr"/>
            <a:lstStyle/>
            <a:p>
              <a:pPr algn="ctr">
                <a:lnSpc>
                  <a:spcPts val="1990"/>
                </a:lnSpc>
              </a:pPr>
              <a:r>
                <a:rPr lang="en-US" sz="1617" b="1" spc="-71">
                  <a:solidFill>
                    <a:srgbClr val="FFFFFF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LOGO</a:t>
              </a:r>
            </a:p>
          </p:txBody>
        </p:sp>
      </p:grpSp>
      <p:grpSp>
        <p:nvGrpSpPr>
          <p:cNvPr id="39" name="Group 14">
            <a:extLst>
              <a:ext uri="{FF2B5EF4-FFF2-40B4-BE49-F238E27FC236}">
                <a16:creationId xmlns:a16="http://schemas.microsoft.com/office/drawing/2014/main" id="{B6742EE0-1D6E-3F5A-B95C-188EADB5990A}"/>
              </a:ext>
            </a:extLst>
          </p:cNvPr>
          <p:cNvGrpSpPr/>
          <p:nvPr/>
        </p:nvGrpSpPr>
        <p:grpSpPr>
          <a:xfrm rot="208373">
            <a:off x="4417165" y="5313492"/>
            <a:ext cx="825714" cy="825714"/>
            <a:chOff x="0" y="0"/>
            <a:chExt cx="1651859" cy="1651859"/>
          </a:xfrm>
        </p:grpSpPr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2812B6E4-921A-67F1-A01A-68BFC99063D7}"/>
                </a:ext>
              </a:extLst>
            </p:cNvPr>
            <p:cNvSpPr/>
            <p:nvPr/>
          </p:nvSpPr>
          <p:spPr>
            <a:xfrm>
              <a:off x="0" y="0"/>
              <a:ext cx="1651859" cy="1651859"/>
            </a:xfrm>
            <a:custGeom>
              <a:avLst/>
              <a:gdLst/>
              <a:ahLst/>
              <a:cxnLst/>
              <a:rect l="l" t="t" r="r" b="b"/>
              <a:pathLst>
                <a:path w="1651859" h="1651859">
                  <a:moveTo>
                    <a:pt x="0" y="0"/>
                  </a:moveTo>
                  <a:lnTo>
                    <a:pt x="1651859" y="0"/>
                  </a:lnTo>
                  <a:lnTo>
                    <a:pt x="1651859" y="1651859"/>
                  </a:lnTo>
                  <a:lnTo>
                    <a:pt x="0" y="165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:a16="http://schemas.microsoft.com/office/drawing/2014/main" id="{7ED559FF-ED9E-AC52-21E7-977A4A6F94F6}"/>
              </a:ext>
            </a:extLst>
          </p:cNvPr>
          <p:cNvGrpSpPr/>
          <p:nvPr/>
        </p:nvGrpSpPr>
        <p:grpSpPr>
          <a:xfrm rot="-221096">
            <a:off x="1085384" y="2884766"/>
            <a:ext cx="2641645" cy="3937227"/>
            <a:chOff x="97308" y="70243"/>
            <a:chExt cx="5284664" cy="7876505"/>
          </a:xfrm>
        </p:grpSpPr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08D6B1C9-DE5C-8D61-4FEB-861A58363E45}"/>
                </a:ext>
              </a:extLst>
            </p:cNvPr>
            <p:cNvSpPr/>
            <p:nvPr/>
          </p:nvSpPr>
          <p:spPr>
            <a:xfrm rot="93131">
              <a:off x="97308" y="70243"/>
              <a:ext cx="5284664" cy="7256280"/>
            </a:xfrm>
            <a:custGeom>
              <a:avLst/>
              <a:gdLst/>
              <a:ahLst/>
              <a:cxnLst/>
              <a:rect l="l" t="t" r="r" b="b"/>
              <a:pathLst>
                <a:path w="5284664" h="7256280">
                  <a:moveTo>
                    <a:pt x="0" y="0"/>
                  </a:moveTo>
                  <a:lnTo>
                    <a:pt x="5284664" y="0"/>
                  </a:lnTo>
                  <a:lnTo>
                    <a:pt x="5284664" y="7256280"/>
                  </a:lnTo>
                  <a:lnTo>
                    <a:pt x="0" y="7256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8639" t="-106396" r="-58639" b="-13382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CFBD3B80-5676-8BEC-57FA-20B28EF13B76}"/>
                </a:ext>
              </a:extLst>
            </p:cNvPr>
            <p:cNvSpPr/>
            <p:nvPr/>
          </p:nvSpPr>
          <p:spPr>
            <a:xfrm>
              <a:off x="1119564" y="6474331"/>
              <a:ext cx="3379590" cy="462119"/>
            </a:xfrm>
            <a:custGeom>
              <a:avLst/>
              <a:gdLst/>
              <a:ahLst/>
              <a:cxnLst/>
              <a:rect l="l" t="t" r="r" b="b"/>
              <a:pathLst>
                <a:path w="3379590" h="462119">
                  <a:moveTo>
                    <a:pt x="0" y="0"/>
                  </a:moveTo>
                  <a:lnTo>
                    <a:pt x="3379590" y="0"/>
                  </a:lnTo>
                  <a:lnTo>
                    <a:pt x="3379590" y="462119"/>
                  </a:lnTo>
                  <a:lnTo>
                    <a:pt x="0" y="462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598" b="-57147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id="{DA3BDD92-059A-1ADC-446D-417F02C4B65B}"/>
                </a:ext>
              </a:extLst>
            </p:cNvPr>
            <p:cNvSpPr txBox="1"/>
            <p:nvPr/>
          </p:nvSpPr>
          <p:spPr>
            <a:xfrm>
              <a:off x="2225716" y="6516258"/>
              <a:ext cx="1311885" cy="2978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130"/>
                </a:lnSpc>
              </a:pPr>
              <a:r>
                <a:rPr lang="en-US" sz="1120" b="1" spc="-49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SPEAKER</a:t>
              </a:r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FB6E354A-F1D2-1B7C-493C-A098AB42BD9E}"/>
                </a:ext>
              </a:extLst>
            </p:cNvPr>
            <p:cNvSpPr/>
            <p:nvPr/>
          </p:nvSpPr>
          <p:spPr>
            <a:xfrm>
              <a:off x="1119564" y="6954707"/>
              <a:ext cx="3379590" cy="456424"/>
            </a:xfrm>
            <a:custGeom>
              <a:avLst/>
              <a:gdLst/>
              <a:ahLst/>
              <a:cxnLst/>
              <a:rect l="l" t="t" r="r" b="b"/>
              <a:pathLst>
                <a:path w="3379590" h="456424">
                  <a:moveTo>
                    <a:pt x="0" y="0"/>
                  </a:moveTo>
                  <a:lnTo>
                    <a:pt x="3379590" y="0"/>
                  </a:lnTo>
                  <a:lnTo>
                    <a:pt x="3379590" y="456424"/>
                  </a:lnTo>
                  <a:lnTo>
                    <a:pt x="0" y="456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3019" b="-43019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6" name="TextBox 21">
              <a:extLst>
                <a:ext uri="{FF2B5EF4-FFF2-40B4-BE49-F238E27FC236}">
                  <a16:creationId xmlns:a16="http://schemas.microsoft.com/office/drawing/2014/main" id="{F14CA007-B197-471E-1AAD-D08604977D1F}"/>
                </a:ext>
              </a:extLst>
            </p:cNvPr>
            <p:cNvSpPr txBox="1"/>
            <p:nvPr/>
          </p:nvSpPr>
          <p:spPr>
            <a:xfrm>
              <a:off x="2099416" y="7036642"/>
              <a:ext cx="1439340" cy="2978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130"/>
                </a:lnSpc>
                <a:spcBef>
                  <a:spcPct val="0"/>
                </a:spcBef>
              </a:pPr>
              <a:r>
                <a:rPr lang="en-US" sz="1120" b="1" spc="-49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SPONSOR</a:t>
              </a:r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F9C9564A-59D6-4E5F-65D4-C974561B39D1}"/>
                </a:ext>
              </a:extLst>
            </p:cNvPr>
            <p:cNvSpPr/>
            <p:nvPr/>
          </p:nvSpPr>
          <p:spPr>
            <a:xfrm>
              <a:off x="1119564" y="7429388"/>
              <a:ext cx="3687202" cy="517360"/>
            </a:xfrm>
            <a:custGeom>
              <a:avLst/>
              <a:gdLst/>
              <a:ahLst/>
              <a:cxnLst/>
              <a:rect l="l" t="t" r="r" b="b"/>
              <a:pathLst>
                <a:path w="3687202" h="517360">
                  <a:moveTo>
                    <a:pt x="0" y="0"/>
                  </a:moveTo>
                  <a:lnTo>
                    <a:pt x="3687202" y="0"/>
                  </a:lnTo>
                  <a:lnTo>
                    <a:pt x="3687202" y="517360"/>
                  </a:lnTo>
                  <a:lnTo>
                    <a:pt x="0" y="51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395" b="-51524"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397064A1-CC28-8A59-B61D-2135FD4F269A}"/>
                </a:ext>
              </a:extLst>
            </p:cNvPr>
            <p:cNvSpPr/>
            <p:nvPr/>
          </p:nvSpPr>
          <p:spPr>
            <a:xfrm>
              <a:off x="1384819" y="7519277"/>
              <a:ext cx="334769" cy="334769"/>
            </a:xfrm>
            <a:custGeom>
              <a:avLst/>
              <a:gdLst/>
              <a:ahLst/>
              <a:cxnLst/>
              <a:rect l="l" t="t" r="r" b="b"/>
              <a:pathLst>
                <a:path w="334769" h="334769">
                  <a:moveTo>
                    <a:pt x="0" y="0"/>
                  </a:moveTo>
                  <a:lnTo>
                    <a:pt x="334770" y="0"/>
                  </a:lnTo>
                  <a:lnTo>
                    <a:pt x="334770" y="334769"/>
                  </a:lnTo>
                  <a:lnTo>
                    <a:pt x="0" y="334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49" name="TextBox 24">
              <a:extLst>
                <a:ext uri="{FF2B5EF4-FFF2-40B4-BE49-F238E27FC236}">
                  <a16:creationId xmlns:a16="http://schemas.microsoft.com/office/drawing/2014/main" id="{43B48FEB-CED0-E631-D4E6-38CBFD7296B8}"/>
                </a:ext>
              </a:extLst>
            </p:cNvPr>
            <p:cNvSpPr txBox="1"/>
            <p:nvPr/>
          </p:nvSpPr>
          <p:spPr>
            <a:xfrm>
              <a:off x="1734528" y="7555262"/>
              <a:ext cx="2718657" cy="2975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130"/>
                </a:lnSpc>
                <a:spcBef>
                  <a:spcPct val="0"/>
                </a:spcBef>
              </a:pPr>
              <a:r>
                <a:rPr lang="en-US" sz="1117" b="1" spc="-49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PREMIUM  MEMBER</a:t>
              </a:r>
            </a:p>
          </p:txBody>
        </p:sp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id="{3D95B3AC-4386-EB9D-1EEF-52D1C2ED4140}"/>
                </a:ext>
              </a:extLst>
            </p:cNvPr>
            <p:cNvSpPr/>
            <p:nvPr/>
          </p:nvSpPr>
          <p:spPr>
            <a:xfrm rot="93131">
              <a:off x="3562493" y="2075112"/>
              <a:ext cx="1202530" cy="1202530"/>
            </a:xfrm>
            <a:custGeom>
              <a:avLst/>
              <a:gdLst/>
              <a:ahLst/>
              <a:cxnLst/>
              <a:rect l="l" t="t" r="r" b="b"/>
              <a:pathLst>
                <a:path w="1202530" h="1202530">
                  <a:moveTo>
                    <a:pt x="0" y="0"/>
                  </a:moveTo>
                  <a:lnTo>
                    <a:pt x="1202530" y="0"/>
                  </a:lnTo>
                  <a:lnTo>
                    <a:pt x="1202530" y="1202530"/>
                  </a:lnTo>
                  <a:lnTo>
                    <a:pt x="0" y="1202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16"/>
            </a:p>
          </p:txBody>
        </p:sp>
        <p:sp>
          <p:nvSpPr>
            <p:cNvPr id="51" name="TextBox 26">
              <a:extLst>
                <a:ext uri="{FF2B5EF4-FFF2-40B4-BE49-F238E27FC236}">
                  <a16:creationId xmlns:a16="http://schemas.microsoft.com/office/drawing/2014/main" id="{FE68A350-8D22-AFFA-B394-59031ACF9061}"/>
                </a:ext>
              </a:extLst>
            </p:cNvPr>
            <p:cNvSpPr txBox="1"/>
            <p:nvPr/>
          </p:nvSpPr>
          <p:spPr>
            <a:xfrm rot="93131">
              <a:off x="891326" y="4146968"/>
              <a:ext cx="2514892" cy="321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196"/>
                </a:lnSpc>
              </a:pPr>
              <a:r>
                <a:rPr lang="en-US" sz="1184" spc="-5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ANGELES, USA</a:t>
              </a:r>
            </a:p>
          </p:txBody>
        </p:sp>
        <p:sp>
          <p:nvSpPr>
            <p:cNvPr id="52" name="TextBox 27">
              <a:extLst>
                <a:ext uri="{FF2B5EF4-FFF2-40B4-BE49-F238E27FC236}">
                  <a16:creationId xmlns:a16="http://schemas.microsoft.com/office/drawing/2014/main" id="{B15216ED-3920-E3DA-9B72-BBABF6CAF3D9}"/>
                </a:ext>
              </a:extLst>
            </p:cNvPr>
            <p:cNvSpPr txBox="1"/>
            <p:nvPr/>
          </p:nvSpPr>
          <p:spPr>
            <a:xfrm rot="93131">
              <a:off x="889556" y="1924682"/>
              <a:ext cx="2468928" cy="832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03"/>
                </a:lnSpc>
              </a:pPr>
              <a:r>
                <a:rPr lang="en-US" sz="3073" b="1" spc="-136">
                  <a:solidFill>
                    <a:srgbClr val="494B4E"/>
                  </a:solidFill>
                  <a:latin typeface="Poppins Ultra-Bold"/>
                  <a:ea typeface="Poppins Ultra-Bold"/>
                  <a:cs typeface="Poppins Ultra-Bold"/>
                  <a:sym typeface="Poppins Ultra-Bold"/>
                </a:rPr>
                <a:t>JULIUS</a:t>
              </a:r>
            </a:p>
          </p:txBody>
        </p:sp>
        <p:sp>
          <p:nvSpPr>
            <p:cNvPr id="53" name="TextBox 28">
              <a:extLst>
                <a:ext uri="{FF2B5EF4-FFF2-40B4-BE49-F238E27FC236}">
                  <a16:creationId xmlns:a16="http://schemas.microsoft.com/office/drawing/2014/main" id="{C71CEDDF-F3D3-2CBF-9280-EB565B1E0C7A}"/>
                </a:ext>
              </a:extLst>
            </p:cNvPr>
            <p:cNvSpPr txBox="1"/>
            <p:nvPr/>
          </p:nvSpPr>
          <p:spPr>
            <a:xfrm rot="93131">
              <a:off x="889887" y="2708324"/>
              <a:ext cx="2352434" cy="590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195"/>
                </a:lnSpc>
              </a:pPr>
              <a:r>
                <a:rPr lang="en-US" sz="2173" spc="-96" dirty="0">
                  <a:solidFill>
                    <a:srgbClr val="494B4E"/>
                  </a:solidFill>
                  <a:latin typeface="Poppins"/>
                  <a:ea typeface="Poppins"/>
                  <a:cs typeface="Poppins"/>
                  <a:sym typeface="Poppins"/>
                </a:rPr>
                <a:t>SOLARIS</a:t>
              </a:r>
            </a:p>
          </p:txBody>
        </p:sp>
        <p:sp>
          <p:nvSpPr>
            <p:cNvPr id="54" name="TextBox 29">
              <a:extLst>
                <a:ext uri="{FF2B5EF4-FFF2-40B4-BE49-F238E27FC236}">
                  <a16:creationId xmlns:a16="http://schemas.microsoft.com/office/drawing/2014/main" id="{A379357F-D3B0-FF1E-A9BC-BD58FD236B12}"/>
                </a:ext>
              </a:extLst>
            </p:cNvPr>
            <p:cNvSpPr txBox="1"/>
            <p:nvPr/>
          </p:nvSpPr>
          <p:spPr>
            <a:xfrm rot="93131">
              <a:off x="906780" y="3397196"/>
              <a:ext cx="2488527" cy="6803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sz="1257" spc="-56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BOLD PUSH</a:t>
              </a:r>
            </a:p>
            <a:p>
              <a:pPr>
                <a:lnSpc>
                  <a:spcPts val="1270"/>
                </a:lnSpc>
              </a:pPr>
              <a:r>
                <a:rPr lang="en-US" sz="1257" spc="-56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FOUNDER</a:t>
              </a:r>
            </a:p>
          </p:txBody>
        </p:sp>
        <p:sp>
          <p:nvSpPr>
            <p:cNvPr id="55" name="TextBox 30">
              <a:extLst>
                <a:ext uri="{FF2B5EF4-FFF2-40B4-BE49-F238E27FC236}">
                  <a16:creationId xmlns:a16="http://schemas.microsoft.com/office/drawing/2014/main" id="{083C0149-4B07-FE89-99A3-D3D81695253B}"/>
                </a:ext>
              </a:extLst>
            </p:cNvPr>
            <p:cNvSpPr txBox="1"/>
            <p:nvPr/>
          </p:nvSpPr>
          <p:spPr>
            <a:xfrm rot="93131">
              <a:off x="1291754" y="5077454"/>
              <a:ext cx="2725439" cy="770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7"/>
                </a:lnSpc>
              </a:pPr>
              <a:r>
                <a:rPr lang="en-US" sz="84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 AM INTERESTED IN  </a:t>
              </a:r>
            </a:p>
            <a:p>
              <a:pPr algn="ctr">
                <a:lnSpc>
                  <a:spcPts val="1037"/>
                </a:lnSpc>
              </a:pPr>
              <a:endParaRPr lang="en-US" sz="84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1037"/>
                </a:lnSpc>
              </a:pPr>
              <a:r>
                <a:rPr lang="en-US" sz="84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________________</a:t>
              </a:r>
            </a:p>
          </p:txBody>
        </p:sp>
      </p:grpSp>
      <p:sp>
        <p:nvSpPr>
          <p:cNvPr id="56" name="Freeform 31">
            <a:extLst>
              <a:ext uri="{FF2B5EF4-FFF2-40B4-BE49-F238E27FC236}">
                <a16:creationId xmlns:a16="http://schemas.microsoft.com/office/drawing/2014/main" id="{8B494581-79B5-2A87-F9D5-1DF0106DD870}"/>
              </a:ext>
            </a:extLst>
          </p:cNvPr>
          <p:cNvSpPr/>
          <p:nvPr/>
        </p:nvSpPr>
        <p:spPr>
          <a:xfrm rot="-7694568" flipV="1">
            <a:off x="5098159" y="6377057"/>
            <a:ext cx="674535" cy="499157"/>
          </a:xfrm>
          <a:custGeom>
            <a:avLst/>
            <a:gdLst/>
            <a:ahLst/>
            <a:cxnLst/>
            <a:rect l="l" t="t" r="r" b="b"/>
            <a:pathLst>
              <a:path w="1012067" h="748930">
                <a:moveTo>
                  <a:pt x="0" y="748930"/>
                </a:moveTo>
                <a:lnTo>
                  <a:pt x="1012067" y="748930"/>
                </a:lnTo>
                <a:lnTo>
                  <a:pt x="1012067" y="0"/>
                </a:lnTo>
                <a:lnTo>
                  <a:pt x="0" y="0"/>
                </a:lnTo>
                <a:lnTo>
                  <a:pt x="0" y="74893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B6E48A88-AC4D-282E-A3E6-A87979D0E3FD}"/>
              </a:ext>
            </a:extLst>
          </p:cNvPr>
          <p:cNvSpPr txBox="1"/>
          <p:nvPr/>
        </p:nvSpPr>
        <p:spPr>
          <a:xfrm>
            <a:off x="3596976" y="6847569"/>
            <a:ext cx="154115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3"/>
              </a:lnSpc>
            </a:pPr>
            <a:r>
              <a:rPr lang="en-US" sz="1242" b="1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Use QR Codes for Agenda and Map</a:t>
            </a:r>
          </a:p>
        </p:txBody>
      </p:sp>
      <p:sp>
        <p:nvSpPr>
          <p:cNvPr id="58" name="TextBox 33">
            <a:extLst>
              <a:ext uri="{FF2B5EF4-FFF2-40B4-BE49-F238E27FC236}">
                <a16:creationId xmlns:a16="http://schemas.microsoft.com/office/drawing/2014/main" id="{C6D09E78-E86C-84F1-3584-896FFFA5BD53}"/>
              </a:ext>
            </a:extLst>
          </p:cNvPr>
          <p:cNvSpPr txBox="1"/>
          <p:nvPr/>
        </p:nvSpPr>
        <p:spPr>
          <a:xfrm>
            <a:off x="1746703" y="2339005"/>
            <a:ext cx="3821794" cy="372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3"/>
              </a:lnSpc>
              <a:spcBef>
                <a:spcPct val="0"/>
              </a:spcBef>
            </a:pPr>
            <a:r>
              <a:rPr lang="en-US" sz="2466" b="1" dirty="0">
                <a:solidFill>
                  <a:srgbClr val="C36ADA"/>
                </a:solidFill>
                <a:latin typeface="Inter 2 Bold"/>
                <a:ea typeface="Inter 2 Bold"/>
                <a:cs typeface="Inter 2 Bold"/>
                <a:sym typeface="Inter 2 Bold"/>
              </a:rPr>
              <a:t>It’s not 2012 anymore.</a:t>
            </a:r>
          </a:p>
        </p:txBody>
      </p:sp>
      <p:sp>
        <p:nvSpPr>
          <p:cNvPr id="59" name="TextBox 32">
            <a:extLst>
              <a:ext uri="{FF2B5EF4-FFF2-40B4-BE49-F238E27FC236}">
                <a16:creationId xmlns:a16="http://schemas.microsoft.com/office/drawing/2014/main" id="{02C96263-8658-ED60-C58C-DD97E3F4C598}"/>
              </a:ext>
            </a:extLst>
          </p:cNvPr>
          <p:cNvSpPr txBox="1"/>
          <p:nvPr/>
        </p:nvSpPr>
        <p:spPr>
          <a:xfrm>
            <a:off x="709303" y="294556"/>
            <a:ext cx="5896594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12"/>
              </a:lnSpc>
            </a:pPr>
            <a:r>
              <a:rPr lang="en-US" sz="4963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Only long or very large events need </a:t>
            </a:r>
            <a:r>
              <a:rPr lang="en-US" sz="4963" b="1" dirty="0">
                <a:solidFill>
                  <a:srgbClr val="AA31C8"/>
                </a:solidFill>
                <a:latin typeface="Inter 1 Heavy"/>
                <a:ea typeface="Inter 1 Heavy"/>
                <a:cs typeface="Inter 1 Heavy"/>
                <a:sym typeface="Inter 1 Heavy"/>
              </a:rPr>
              <a:t>event apps</a:t>
            </a:r>
            <a:r>
              <a:rPr lang="en-US" sz="4963" b="1" dirty="0">
                <a:solidFill>
                  <a:srgbClr val="FFFFFF"/>
                </a:solidFill>
                <a:latin typeface="Inter 1 Heavy"/>
                <a:ea typeface="Inter 1 Heavy"/>
                <a:cs typeface="Inter 1 Heavy"/>
                <a:sym typeface="Inter 1 Heavy"/>
              </a:rPr>
              <a:t>.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424282" y="2362200"/>
            <a:ext cx="2306323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5"/>
              </a:lnSpc>
            </a:pPr>
            <a:r>
              <a:rPr lang="en-US" sz="3460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I  don’t attend </a:t>
            </a:r>
            <a:r>
              <a:rPr lang="en-US" sz="3460" b="1" dirty="0">
                <a:solidFill>
                  <a:srgbClr val="FCFCFC"/>
                </a:solidFill>
                <a:latin typeface="Inter 1 Heavy"/>
                <a:ea typeface="Inter 1 Heavy"/>
                <a:cs typeface="Inter 1 Heavy"/>
                <a:sym typeface="Inter 1 Heavy"/>
              </a:rPr>
              <a:t>Zoom Calls </a:t>
            </a:r>
          </a:p>
          <a:p>
            <a:pPr>
              <a:lnSpc>
                <a:spcPts val="3495"/>
              </a:lnSpc>
            </a:pPr>
            <a:r>
              <a:rPr lang="en-US" sz="3460" b="1" dirty="0">
                <a:solidFill>
                  <a:srgbClr val="FCFCFC"/>
                </a:solidFill>
                <a:latin typeface="Inter 1 Heavy"/>
                <a:ea typeface="Inter 1 Heavy"/>
                <a:cs typeface="Inter 1 Heavy"/>
                <a:sym typeface="Inter 1 Heavy"/>
              </a:rPr>
              <a:t>in-person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2895600" y="533402"/>
            <a:ext cx="3995318" cy="6248398"/>
          </a:xfrm>
          <a:custGeom>
            <a:avLst/>
            <a:gdLst/>
            <a:ahLst/>
            <a:cxnLst/>
            <a:rect l="l" t="t" r="r" b="b"/>
            <a:pathLst>
              <a:path w="4757828" h="7440907">
                <a:moveTo>
                  <a:pt x="4757828" y="0"/>
                </a:moveTo>
                <a:lnTo>
                  <a:pt x="0" y="0"/>
                </a:lnTo>
                <a:lnTo>
                  <a:pt x="0" y="7440908"/>
                </a:lnTo>
                <a:lnTo>
                  <a:pt x="4757828" y="7440908"/>
                </a:lnTo>
                <a:lnTo>
                  <a:pt x="4757828" y="0"/>
                </a:lnTo>
                <a:close/>
              </a:path>
            </a:pathLst>
          </a:custGeom>
          <a:blipFill>
            <a:blip r:embed="rId2"/>
            <a:stretch>
              <a:fillRect l="-42989" t="-29068" r="-45460" b="-31595"/>
            </a:stretch>
          </a:blipFill>
        </p:spPr>
        <p:txBody>
          <a:bodyPr/>
          <a:lstStyle/>
          <a:p>
            <a:endParaRPr lang="en-US" sz="37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123CF07C-94C6-EB9E-B9E6-2C84145571FA}"/>
              </a:ext>
            </a:extLst>
          </p:cNvPr>
          <p:cNvSpPr/>
          <p:nvPr/>
        </p:nvSpPr>
        <p:spPr>
          <a:xfrm rot="582920">
            <a:off x="3749357" y="4099603"/>
            <a:ext cx="606619" cy="608139"/>
          </a:xfrm>
          <a:custGeom>
            <a:avLst/>
            <a:gdLst/>
            <a:ahLst/>
            <a:cxnLst/>
            <a:rect l="l" t="t" r="r" b="b"/>
            <a:pathLst>
              <a:path w="910165" h="912446">
                <a:moveTo>
                  <a:pt x="0" y="0"/>
                </a:moveTo>
                <a:lnTo>
                  <a:pt x="910165" y="0"/>
                </a:lnTo>
                <a:lnTo>
                  <a:pt x="910165" y="912446"/>
                </a:lnTo>
                <a:lnTo>
                  <a:pt x="0" y="912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D69650A-945D-87EB-A93D-A31FAA8E69EF}"/>
              </a:ext>
            </a:extLst>
          </p:cNvPr>
          <p:cNvSpPr/>
          <p:nvPr/>
        </p:nvSpPr>
        <p:spPr>
          <a:xfrm>
            <a:off x="3292591" y="3492835"/>
            <a:ext cx="616170" cy="559945"/>
          </a:xfrm>
          <a:custGeom>
            <a:avLst/>
            <a:gdLst/>
            <a:ahLst/>
            <a:cxnLst/>
            <a:rect l="l" t="t" r="r" b="b"/>
            <a:pathLst>
              <a:path w="924496" h="840136">
                <a:moveTo>
                  <a:pt x="0" y="0"/>
                </a:moveTo>
                <a:lnTo>
                  <a:pt x="924496" y="0"/>
                </a:lnTo>
                <a:lnTo>
                  <a:pt x="924496" y="840136"/>
                </a:lnTo>
                <a:lnTo>
                  <a:pt x="0" y="840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D52DA2AC-1082-365D-0E6D-8EC9FB107295}"/>
              </a:ext>
            </a:extLst>
          </p:cNvPr>
          <p:cNvSpPr/>
          <p:nvPr/>
        </p:nvSpPr>
        <p:spPr>
          <a:xfrm rot="491015">
            <a:off x="2886850" y="4651062"/>
            <a:ext cx="369321" cy="538173"/>
          </a:xfrm>
          <a:custGeom>
            <a:avLst/>
            <a:gdLst/>
            <a:ahLst/>
            <a:cxnLst/>
            <a:rect l="l" t="t" r="r" b="b"/>
            <a:pathLst>
              <a:path w="554127" h="807471">
                <a:moveTo>
                  <a:pt x="0" y="0"/>
                </a:moveTo>
                <a:lnTo>
                  <a:pt x="554127" y="0"/>
                </a:lnTo>
                <a:lnTo>
                  <a:pt x="554127" y="807471"/>
                </a:lnTo>
                <a:lnTo>
                  <a:pt x="0" y="807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26C8D210-29E9-6AF0-477A-AD058A4AFFE1}"/>
              </a:ext>
            </a:extLst>
          </p:cNvPr>
          <p:cNvSpPr/>
          <p:nvPr/>
        </p:nvSpPr>
        <p:spPr>
          <a:xfrm>
            <a:off x="1612121" y="3352800"/>
            <a:ext cx="4090958" cy="3134697"/>
          </a:xfrm>
          <a:custGeom>
            <a:avLst/>
            <a:gdLst/>
            <a:ahLst/>
            <a:cxnLst/>
            <a:rect l="l" t="t" r="r" b="b"/>
            <a:pathLst>
              <a:path w="6138035" h="4703269">
                <a:moveTo>
                  <a:pt x="0" y="0"/>
                </a:moveTo>
                <a:lnTo>
                  <a:pt x="6138035" y="0"/>
                </a:lnTo>
                <a:lnTo>
                  <a:pt x="6138035" y="4703269"/>
                </a:lnTo>
                <a:lnTo>
                  <a:pt x="0" y="47032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16"/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1309C990-A803-95C1-00DB-DA0310AC9F2F}"/>
              </a:ext>
            </a:extLst>
          </p:cNvPr>
          <p:cNvSpPr txBox="1"/>
          <p:nvPr/>
        </p:nvSpPr>
        <p:spPr>
          <a:xfrm>
            <a:off x="993724" y="827703"/>
            <a:ext cx="5417340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3"/>
              </a:lnSpc>
            </a:pPr>
            <a:r>
              <a:rPr lang="en-US" sz="5765" b="1" dirty="0">
                <a:solidFill>
                  <a:srgbClr val="C36ADA"/>
                </a:solidFill>
                <a:latin typeface="Inter 1 Heavy"/>
                <a:ea typeface="Inter 1 Heavy"/>
                <a:cs typeface="Inter 1 Heavy"/>
                <a:sym typeface="Inter 1 Heavy"/>
              </a:rPr>
              <a:t>70% </a:t>
            </a:r>
          </a:p>
          <a:p>
            <a:pPr algn="ctr">
              <a:lnSpc>
                <a:spcPts val="5823"/>
              </a:lnSpc>
            </a:pPr>
            <a:r>
              <a:rPr lang="en-US" sz="5765" b="1" dirty="0">
                <a:solidFill>
                  <a:srgbClr val="FCFCFC"/>
                </a:solidFill>
                <a:latin typeface="Inter 1 Heavy"/>
                <a:ea typeface="Inter 1 Heavy"/>
                <a:cs typeface="Inter 1 Heavy"/>
                <a:sym typeface="Inter 1 Heavy"/>
              </a:rPr>
              <a:t>new workers in 4 years</a:t>
            </a:r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328B5212-3FF3-CCCB-9E00-0FC77982B290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714AC875-E45A-AE00-1BF4-BF5EE660751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FA2225ED-D57C-86B6-D7E9-6A08D7FFDDED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99E49FDF-D4EC-1A68-DF47-8270173000A4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E46655D4-6E8D-99EC-61C0-070956BD9BCC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D21F96D1-9237-1BCA-596F-E7E0230DF2E2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326175" y="311909"/>
            <a:ext cx="4662850" cy="5479734"/>
          </a:xfrm>
          <a:custGeom>
            <a:avLst/>
            <a:gdLst/>
            <a:ahLst/>
            <a:cxnLst/>
            <a:rect l="l" t="t" r="r" b="b"/>
            <a:pathLst>
              <a:path w="5783093" h="6796236">
                <a:moveTo>
                  <a:pt x="0" y="0"/>
                </a:moveTo>
                <a:lnTo>
                  <a:pt x="5783093" y="0"/>
                </a:lnTo>
                <a:lnTo>
                  <a:pt x="5783093" y="6796236"/>
                </a:lnTo>
                <a:lnTo>
                  <a:pt x="0" y="6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70"/>
          </a:p>
        </p:txBody>
      </p:sp>
      <p:sp>
        <p:nvSpPr>
          <p:cNvPr id="10" name="TextBox 10"/>
          <p:cNvSpPr txBox="1"/>
          <p:nvPr/>
        </p:nvSpPr>
        <p:spPr>
          <a:xfrm>
            <a:off x="1824096" y="5943600"/>
            <a:ext cx="366700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43"/>
              </a:lnSpc>
            </a:pPr>
            <a:r>
              <a:rPr lang="en-US" sz="4243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THANK YOU!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3188" y="6640025"/>
            <a:ext cx="4388825" cy="276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6"/>
              </a:lnSpc>
            </a:pPr>
            <a:r>
              <a:rPr lang="en-US" sz="2800" b="1" spc="-74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Julius Solaris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23115-F83A-1A85-2452-6E8F101FD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B99F37A-3CBF-6C1A-0773-02E1EB9BA02A}"/>
              </a:ext>
            </a:extLst>
          </p:cNvPr>
          <p:cNvSpPr txBox="1"/>
          <p:nvPr/>
        </p:nvSpPr>
        <p:spPr>
          <a:xfrm>
            <a:off x="1084149" y="5397609"/>
            <a:ext cx="5299302" cy="276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6"/>
              </a:lnSpc>
            </a:pPr>
            <a:r>
              <a:rPr lang="en-US" sz="2800" b="1" spc="-74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Get the slides + 8  Frameworks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B46B50-F13B-BD74-94DB-4576A4E6A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129" y="1394027"/>
            <a:ext cx="3312942" cy="3312942"/>
          </a:xfrm>
          <a:prstGeom prst="rect">
            <a:avLst/>
          </a:prstGeom>
        </p:spPr>
      </p:pic>
      <p:grpSp>
        <p:nvGrpSpPr>
          <p:cNvPr id="12" name="Group 6">
            <a:extLst>
              <a:ext uri="{FF2B5EF4-FFF2-40B4-BE49-F238E27FC236}">
                <a16:creationId xmlns:a16="http://schemas.microsoft.com/office/drawing/2014/main" id="{0027E92D-48D2-FC00-12A0-9341F0413D94}"/>
              </a:ext>
            </a:extLst>
          </p:cNvPr>
          <p:cNvGrpSpPr/>
          <p:nvPr/>
        </p:nvGrpSpPr>
        <p:grpSpPr>
          <a:xfrm>
            <a:off x="411480" y="6917457"/>
            <a:ext cx="6492240" cy="85909"/>
            <a:chOff x="0" y="0"/>
            <a:chExt cx="4274726" cy="5656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A3051E9-D0A9-3041-0DD7-943964562072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725E3C04-B28F-7696-A3D9-A8D8FBC189CE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7CFFE31A-BBA3-8C92-5CB9-5A7233C3B7AD}"/>
              </a:ext>
            </a:extLst>
          </p:cNvPr>
          <p:cNvGrpSpPr/>
          <p:nvPr/>
        </p:nvGrpSpPr>
        <p:grpSpPr>
          <a:xfrm>
            <a:off x="411480" y="317364"/>
            <a:ext cx="6492240" cy="85909"/>
            <a:chOff x="0" y="0"/>
            <a:chExt cx="4274726" cy="56566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166AD62-7D28-150B-19E6-FD9B53060163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7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3D5071D4-C2A2-8FF8-CE99-1FA1150F3627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70"/>
            </a:p>
          </p:txBody>
        </p:sp>
      </p:grpSp>
    </p:spTree>
    <p:extLst>
      <p:ext uri="{BB962C8B-B14F-4D97-AF65-F5344CB8AC3E}">
        <p14:creationId xmlns:p14="http://schemas.microsoft.com/office/powerpoint/2010/main" val="17578409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234439" y="1487674"/>
            <a:ext cx="4846321" cy="645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43"/>
              </a:lnSpc>
            </a:pPr>
            <a:r>
              <a:rPr lang="en-US" sz="8000" b="1" dirty="0">
                <a:solidFill>
                  <a:srgbClr val="FFFFFF"/>
                </a:solidFill>
                <a:latin typeface="Inter 1 Bold"/>
                <a:ea typeface="Inter 1 Bold"/>
                <a:cs typeface="Inter 1 Bold"/>
                <a:sym typeface="Inter 1 Bold"/>
              </a:rPr>
              <a:t>Q&amp;A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9CB221E1-F40D-D330-BA9E-6B645799A907}"/>
              </a:ext>
            </a:extLst>
          </p:cNvPr>
          <p:cNvGrpSpPr/>
          <p:nvPr/>
        </p:nvGrpSpPr>
        <p:grpSpPr>
          <a:xfrm>
            <a:off x="-381002" y="5237706"/>
            <a:ext cx="8077202" cy="45720"/>
            <a:chOff x="0" y="0"/>
            <a:chExt cx="4274726" cy="56566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E6827A5-7AE9-4852-262B-54FEBB6E7125}"/>
                </a:ext>
              </a:extLst>
            </p:cNvPr>
            <p:cNvSpPr/>
            <p:nvPr/>
          </p:nvSpPr>
          <p:spPr>
            <a:xfrm>
              <a:off x="0" y="0"/>
              <a:ext cx="4274726" cy="56566"/>
            </a:xfrm>
            <a:custGeom>
              <a:avLst/>
              <a:gdLst/>
              <a:ahLst/>
              <a:cxnLst/>
              <a:rect l="l" t="t" r="r" b="b"/>
              <a:pathLst>
                <a:path w="4274726" h="56566">
                  <a:moveTo>
                    <a:pt x="0" y="0"/>
                  </a:moveTo>
                  <a:lnTo>
                    <a:pt x="4274726" y="0"/>
                  </a:lnTo>
                  <a:lnTo>
                    <a:pt x="4274726" y="56566"/>
                  </a:lnTo>
                  <a:lnTo>
                    <a:pt x="0" y="56566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369"/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666D7696-A038-9896-AA3B-03CBF5C03DB9}"/>
                </a:ext>
              </a:extLst>
            </p:cNvPr>
            <p:cNvSpPr txBox="1"/>
            <p:nvPr/>
          </p:nvSpPr>
          <p:spPr>
            <a:xfrm>
              <a:off x="0" y="-38100"/>
              <a:ext cx="4274726" cy="94666"/>
            </a:xfrm>
            <a:prstGeom prst="rect">
              <a:avLst/>
            </a:prstGeom>
          </p:spPr>
          <p:txBody>
            <a:bodyPr lIns="20320" tIns="20320" rIns="20320" bIns="20320" rtlCol="0" anchor="ctr"/>
            <a:lstStyle/>
            <a:p>
              <a:pPr algn="ctr">
                <a:lnSpc>
                  <a:spcPts val="1064"/>
                </a:lnSpc>
              </a:pPr>
              <a:endParaRPr sz="369"/>
            </a:p>
          </p:txBody>
        </p:sp>
      </p:grpSp>
      <p:grpSp>
        <p:nvGrpSpPr>
          <p:cNvPr id="16" name="Group 11">
            <a:extLst>
              <a:ext uri="{FF2B5EF4-FFF2-40B4-BE49-F238E27FC236}">
                <a16:creationId xmlns:a16="http://schemas.microsoft.com/office/drawing/2014/main" id="{69DD77F7-00C8-1D3F-A685-23D57C85ACAD}"/>
              </a:ext>
            </a:extLst>
          </p:cNvPr>
          <p:cNvGrpSpPr>
            <a:grpSpLocks noChangeAspect="1"/>
          </p:cNvGrpSpPr>
          <p:nvPr/>
        </p:nvGrpSpPr>
        <p:grpSpPr>
          <a:xfrm>
            <a:off x="2436386" y="3637153"/>
            <a:ext cx="2442427" cy="2442427"/>
            <a:chOff x="0" y="0"/>
            <a:chExt cx="13716000" cy="13716000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555BFCC1-3F0C-38CF-5115-56DCA12214F2}"/>
                </a:ext>
              </a:extLst>
            </p:cNvPr>
            <p:cNvSpPr/>
            <p:nvPr/>
          </p:nvSpPr>
          <p:spPr>
            <a:xfrm>
              <a:off x="-338714" y="-10990"/>
              <a:ext cx="14393428" cy="13737980"/>
            </a:xfrm>
            <a:custGeom>
              <a:avLst/>
              <a:gdLst/>
              <a:ahLst/>
              <a:cxnLst/>
              <a:rect l="l" t="t" r="r" b="b"/>
              <a:pathLst>
                <a:path w="14393428" h="13737980">
                  <a:moveTo>
                    <a:pt x="7196714" y="10990"/>
                  </a:moveTo>
                  <a:cubicBezTo>
                    <a:pt x="4739280" y="0"/>
                    <a:pt x="2463801" y="1304719"/>
                    <a:pt x="1231901" y="3431106"/>
                  </a:cubicBezTo>
                  <a:cubicBezTo>
                    <a:pt x="0" y="5557493"/>
                    <a:pt x="0" y="8180487"/>
                    <a:pt x="1231901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8" y="13737980"/>
                    <a:pt x="11929627" y="12433261"/>
                    <a:pt x="13161527" y="10306874"/>
                  </a:cubicBezTo>
                  <a:cubicBezTo>
                    <a:pt x="14393428" y="8180487"/>
                    <a:pt x="14393428" y="5557493"/>
                    <a:pt x="13161527" y="3431106"/>
                  </a:cubicBezTo>
                  <a:cubicBezTo>
                    <a:pt x="11929627" y="1304719"/>
                    <a:pt x="9654148" y="0"/>
                    <a:pt x="7196714" y="10990"/>
                  </a:cubicBezTo>
                  <a:close/>
                </a:path>
              </a:pathLst>
            </a:custGeom>
            <a:blipFill>
              <a:blip r:embed="rId2"/>
              <a:stretch>
                <a:fillRect l="-12236" r="-12236"/>
              </a:stretch>
            </a:blipFill>
          </p:spPr>
          <p:txBody>
            <a:bodyPr/>
            <a:lstStyle/>
            <a:p>
              <a:endParaRPr lang="en-US" sz="369"/>
            </a:p>
          </p:txBody>
        </p:sp>
      </p:grpSp>
      <p:sp>
        <p:nvSpPr>
          <p:cNvPr id="18" name="TextBox 13">
            <a:extLst>
              <a:ext uri="{FF2B5EF4-FFF2-40B4-BE49-F238E27FC236}">
                <a16:creationId xmlns:a16="http://schemas.microsoft.com/office/drawing/2014/main" id="{6415F963-4127-FE18-46D2-7498117B757C}"/>
              </a:ext>
            </a:extLst>
          </p:cNvPr>
          <p:cNvSpPr txBox="1"/>
          <p:nvPr/>
        </p:nvSpPr>
        <p:spPr>
          <a:xfrm>
            <a:off x="1759648" y="6322063"/>
            <a:ext cx="3795903" cy="32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6"/>
              </a:lnSpc>
            </a:pPr>
            <a:r>
              <a:rPr lang="en-US" sz="4400" b="1" spc="-73" dirty="0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Julius Solaris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1783</Words>
  <Application>Microsoft Macintosh PowerPoint</Application>
  <PresentationFormat>Custom</PresentationFormat>
  <Paragraphs>468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109" baseType="lpstr">
      <vt:lpstr>Inter 2</vt:lpstr>
      <vt:lpstr>Inter 1</vt:lpstr>
      <vt:lpstr>Inter 1 Bold Italics</vt:lpstr>
      <vt:lpstr>Poppins</vt:lpstr>
      <vt:lpstr>Inter 1 Heavy</vt:lpstr>
      <vt:lpstr>Poppins Ultra-Bold</vt:lpstr>
      <vt:lpstr>Calibri</vt:lpstr>
      <vt:lpstr>Bangers</vt:lpstr>
      <vt:lpstr>Inter 2 Bold</vt:lpstr>
      <vt:lpstr>Avenir Bold</vt:lpstr>
      <vt:lpstr>Poppins 2 Bold Italics</vt:lpstr>
      <vt:lpstr>Avenir</vt:lpstr>
      <vt:lpstr>Inter 1 Medium</vt:lpstr>
      <vt:lpstr>Inter 1 Ultra-Bold</vt:lpstr>
      <vt:lpstr>Garet Bold</vt:lpstr>
      <vt:lpstr>Avenir Italics</vt:lpstr>
      <vt:lpstr>Arial</vt:lpstr>
      <vt:lpstr>Inter 1 Bold</vt:lpstr>
      <vt:lpstr>Poppins 2 Bold</vt:lpstr>
      <vt:lpstr>Poppins Bold</vt:lpstr>
      <vt:lpstr>Garet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Momentus</dc:title>
  <cp:lastModifiedBy>Elite Home Care</cp:lastModifiedBy>
  <cp:revision>17</cp:revision>
  <dcterms:created xsi:type="dcterms:W3CDTF">2006-08-16T00:00:00Z</dcterms:created>
  <dcterms:modified xsi:type="dcterms:W3CDTF">2024-10-06T14:29:38Z</dcterms:modified>
  <dc:identifier>DAGOV6-vDrM</dc:identifier>
</cp:coreProperties>
</file>